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2.jpg" ContentType="image/jpg"/>
  <Override PartName="/ppt/media/image13.jpg" ContentType="image/jpg"/>
  <Override PartName="/ppt/media/image14.jpg" ContentType="image/jpg"/>
  <Override PartName="/ppt/media/image17.jpg" ContentType="image/jpg"/>
  <Override PartName="/ppt/media/image18.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2.jpg" ContentType="image/jp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81" r:id="rId2"/>
    <p:sldId id="282" r:id="rId3"/>
    <p:sldId id="283" r:id="rId4"/>
    <p:sldId id="293" r:id="rId5"/>
    <p:sldId id="257" r:id="rId6"/>
    <p:sldId id="288" r:id="rId7"/>
    <p:sldId id="263" r:id="rId8"/>
    <p:sldId id="266" r:id="rId9"/>
    <p:sldId id="267" r:id="rId10"/>
    <p:sldId id="292" r:id="rId11"/>
    <p:sldId id="258" r:id="rId12"/>
    <p:sldId id="259" r:id="rId13"/>
    <p:sldId id="260" r:id="rId14"/>
    <p:sldId id="280" r:id="rId15"/>
    <p:sldId id="261" r:id="rId16"/>
  </p:sldIdLst>
  <p:sldSz cx="10807700" cy="7747000"/>
  <p:notesSz cx="10807700" cy="7747000"/>
  <p:embeddedFontLst>
    <p:embeddedFont>
      <p:font typeface="Calibri" panose="020F0502020204030204" pitchFamily="34" charset="0"/>
      <p:regular r:id="rId18"/>
      <p:bold r:id="rId19"/>
      <p:italic r:id="rId20"/>
      <p:boldItalic r:id="rId21"/>
    </p:embeddedFont>
    <p:embeddedFont>
      <p:font typeface="Montserrat" panose="00000500000000000000" pitchFamily="50" charset="0"/>
      <p:regular r:id="rId22"/>
      <p:bold r:id="rId23"/>
      <p:italic r:id="rId24"/>
      <p:boldItalic r:id="rId25"/>
    </p:embeddedFont>
    <p:embeddedFont>
      <p:font typeface="Verdana" panose="020B060403050404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72">
          <p15:clr>
            <a:srgbClr val="A4A3A4"/>
          </p15:clr>
        </p15:guide>
        <p15:guide id="2" pos="215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jDBuQVxFGmtKVdmacv99ZHZWhy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445" y="53"/>
      </p:cViewPr>
      <p:guideLst>
        <p:guide orient="horz" pos="2872"/>
        <p:guide pos="2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801625" y="581025"/>
            <a:ext cx="7205475" cy="29051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80750" y="3679825"/>
            <a:ext cx="8646150" cy="3486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5: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26a4ce04a_1_10:notes"/>
          <p:cNvSpPr txBox="1">
            <a:spLocks noGrp="1"/>
          </p:cNvSpPr>
          <p:nvPr>
            <p:ph type="body" idx="1"/>
          </p:nvPr>
        </p:nvSpPr>
        <p:spPr>
          <a:xfrm>
            <a:off x="1080750" y="3679825"/>
            <a:ext cx="8646300" cy="34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1726a4ce04a_1_10: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726a4ce04a_1_21:notes"/>
          <p:cNvSpPr txBox="1">
            <a:spLocks noGrp="1"/>
          </p:cNvSpPr>
          <p:nvPr>
            <p:ph type="body" idx="1"/>
          </p:nvPr>
        </p:nvSpPr>
        <p:spPr>
          <a:xfrm>
            <a:off x="1080750" y="3679825"/>
            <a:ext cx="8646300" cy="34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1726a4ce04a_1_21: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PORTADA">
  <p:cSld name="1_PORTADA">
    <p:spTree>
      <p:nvGrpSpPr>
        <p:cNvPr id="1" name="Shape 10"/>
        <p:cNvGrpSpPr/>
        <p:nvPr/>
      </p:nvGrpSpPr>
      <p:grpSpPr>
        <a:xfrm>
          <a:off x="0" y="0"/>
          <a:ext cx="0" cy="0"/>
          <a:chOff x="0" y="0"/>
          <a:chExt cx="0" cy="0"/>
        </a:xfrm>
      </p:grpSpPr>
      <p:pic>
        <p:nvPicPr>
          <p:cNvPr id="11" name="Google Shape;11;p13"/>
          <p:cNvPicPr preferRelativeResize="0"/>
          <p:nvPr/>
        </p:nvPicPr>
        <p:blipFill rotWithShape="1">
          <a:blip r:embed="rId2">
            <a:alphaModFix/>
          </a:blip>
          <a:srcRect/>
          <a:stretch/>
        </p:blipFill>
        <p:spPr>
          <a:xfrm>
            <a:off x="0" y="537"/>
            <a:ext cx="10807700" cy="7745924"/>
          </a:xfrm>
          <a:prstGeom prst="rect">
            <a:avLst/>
          </a:prstGeom>
          <a:noFill/>
          <a:ln>
            <a:noFill/>
          </a:ln>
        </p:spPr>
      </p:pic>
      <p:sp>
        <p:nvSpPr>
          <p:cNvPr id="12" name="Google Shape;12;p13"/>
          <p:cNvSpPr txBox="1">
            <a:spLocks noGrp="1"/>
          </p:cNvSpPr>
          <p:nvPr>
            <p:ph type="body" idx="1"/>
          </p:nvPr>
        </p:nvSpPr>
        <p:spPr>
          <a:xfrm>
            <a:off x="603250" y="15875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13"/>
          <p:cNvSpPr txBox="1">
            <a:spLocks noGrp="1"/>
          </p:cNvSpPr>
          <p:nvPr>
            <p:ph type="body" idx="2"/>
          </p:nvPr>
        </p:nvSpPr>
        <p:spPr>
          <a:xfrm>
            <a:off x="603250" y="32227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PORTADA">
  <p:cSld name="2_PORTADA">
    <p:spTree>
      <p:nvGrpSpPr>
        <p:cNvPr id="1" name="Shape 72"/>
        <p:cNvGrpSpPr/>
        <p:nvPr/>
      </p:nvGrpSpPr>
      <p:grpSpPr>
        <a:xfrm>
          <a:off x="0" y="0"/>
          <a:ext cx="0" cy="0"/>
          <a:chOff x="0" y="0"/>
          <a:chExt cx="0" cy="0"/>
        </a:xfrm>
      </p:grpSpPr>
      <p:pic>
        <p:nvPicPr>
          <p:cNvPr id="73" name="Google Shape;73;p22"/>
          <p:cNvPicPr preferRelativeResize="0"/>
          <p:nvPr/>
        </p:nvPicPr>
        <p:blipFill rotWithShape="1">
          <a:blip r:embed="rId2">
            <a:alphaModFix/>
          </a:blip>
          <a:srcRect/>
          <a:stretch/>
        </p:blipFill>
        <p:spPr>
          <a:xfrm>
            <a:off x="0" y="20"/>
            <a:ext cx="10807699" cy="7746959"/>
          </a:xfrm>
          <a:prstGeom prst="rect">
            <a:avLst/>
          </a:prstGeom>
          <a:noFill/>
          <a:ln>
            <a:noFill/>
          </a:ln>
        </p:spPr>
      </p:pic>
      <p:sp>
        <p:nvSpPr>
          <p:cNvPr id="74" name="Google Shape;74;p22"/>
          <p:cNvSpPr txBox="1">
            <a:spLocks noGrp="1"/>
          </p:cNvSpPr>
          <p:nvPr>
            <p:ph type="body" idx="1"/>
          </p:nvPr>
        </p:nvSpPr>
        <p:spPr>
          <a:xfrm>
            <a:off x="603250" y="15875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75" name="Google Shape;75;p22"/>
          <p:cNvSpPr txBox="1">
            <a:spLocks noGrp="1"/>
          </p:cNvSpPr>
          <p:nvPr>
            <p:ph type="body" idx="2"/>
          </p:nvPr>
        </p:nvSpPr>
        <p:spPr>
          <a:xfrm>
            <a:off x="603250" y="32227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599695"/>
            <a:ext cx="10808335" cy="147320"/>
          </a:xfrm>
          <a:custGeom>
            <a:avLst/>
            <a:gdLst/>
            <a:ahLst/>
            <a:cxnLst/>
            <a:rect l="l" t="t" r="r" b="b"/>
            <a:pathLst>
              <a:path w="10808335" h="147320">
                <a:moveTo>
                  <a:pt x="10807799" y="147299"/>
                </a:moveTo>
                <a:lnTo>
                  <a:pt x="0" y="147299"/>
                </a:lnTo>
                <a:lnTo>
                  <a:pt x="0" y="0"/>
                </a:lnTo>
                <a:lnTo>
                  <a:pt x="10807799" y="0"/>
                </a:lnTo>
                <a:lnTo>
                  <a:pt x="10807799" y="147299"/>
                </a:lnTo>
                <a:close/>
              </a:path>
            </a:pathLst>
          </a:custGeom>
          <a:solidFill>
            <a:srgbClr val="EEECE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867013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PORTAD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C8EC01-6780-F44A-B3AC-8048CBACB13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0"/>
            <a:ext cx="10807699" cy="7746959"/>
          </a:xfrm>
          <a:prstGeom prst="rect">
            <a:avLst/>
          </a:prstGeom>
        </p:spPr>
      </p:pic>
      <p:sp>
        <p:nvSpPr>
          <p:cNvPr id="14" name="Marcador de texto 3">
            <a:extLst>
              <a:ext uri="{FF2B5EF4-FFF2-40B4-BE49-F238E27FC236}">
                <a16:creationId xmlns:a16="http://schemas.microsoft.com/office/drawing/2014/main" id="{263B72D3-C93A-154B-8509-84FF05BD8B1A}"/>
              </a:ext>
            </a:extLst>
          </p:cNvPr>
          <p:cNvSpPr>
            <a:spLocks noGrp="1"/>
          </p:cNvSpPr>
          <p:nvPr>
            <p:ph type="body" sz="quarter" idx="16" hasCustomPrompt="1"/>
          </p:nvPr>
        </p:nvSpPr>
        <p:spPr>
          <a:xfrm>
            <a:off x="552415" y="2425700"/>
            <a:ext cx="5115602" cy="1635232"/>
          </a:xfrm>
          <a:prstGeom prst="rect">
            <a:avLst/>
          </a:prstGeom>
        </p:spPr>
        <p:txBody>
          <a:bodyPr anchor="t">
            <a:noAutofit/>
          </a:bodyPr>
          <a:lstStyle>
            <a:lvl1pPr marL="0" indent="0" algn="l">
              <a:lnSpc>
                <a:spcPts val="6000"/>
              </a:lnSpc>
              <a:buNone/>
              <a:defRPr sz="5500" b="1" i="0" spc="0" baseline="0">
                <a:solidFill>
                  <a:srgbClr val="FFEA4F"/>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Título de la </a:t>
            </a:r>
          </a:p>
          <a:p>
            <a:pPr lvl="0"/>
            <a:r>
              <a:rPr lang="es-ES_tradnl" dirty="0"/>
              <a:t>presentación</a:t>
            </a:r>
          </a:p>
        </p:txBody>
      </p:sp>
      <p:sp>
        <p:nvSpPr>
          <p:cNvPr id="15" name="Marcador de texto 3">
            <a:extLst>
              <a:ext uri="{FF2B5EF4-FFF2-40B4-BE49-F238E27FC236}">
                <a16:creationId xmlns:a16="http://schemas.microsoft.com/office/drawing/2014/main" id="{0D8F4C33-606A-5749-8D75-ACE4C079CB99}"/>
              </a:ext>
            </a:extLst>
          </p:cNvPr>
          <p:cNvSpPr>
            <a:spLocks noGrp="1"/>
          </p:cNvSpPr>
          <p:nvPr>
            <p:ph type="body" sz="quarter" idx="17" hasCustomPrompt="1"/>
          </p:nvPr>
        </p:nvSpPr>
        <p:spPr>
          <a:xfrm>
            <a:off x="552415" y="4060932"/>
            <a:ext cx="6106202" cy="849160"/>
          </a:xfrm>
          <a:prstGeom prst="rect">
            <a:avLst/>
          </a:prstGeom>
        </p:spPr>
        <p:txBody>
          <a:bodyPr anchor="t">
            <a:noAutofit/>
          </a:bodyPr>
          <a:lstStyle>
            <a:lvl1pPr marL="0" indent="0" algn="l">
              <a:lnSpc>
                <a:spcPts val="6000"/>
              </a:lnSpc>
              <a:buNone/>
              <a:defRPr sz="2400" b="1" i="0" spc="0" baseline="0">
                <a:solidFill>
                  <a:srgbClr val="22D3C6"/>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Fecha de la presentación</a:t>
            </a:r>
          </a:p>
        </p:txBody>
      </p:sp>
    </p:spTree>
    <p:extLst>
      <p:ext uri="{BB962C8B-B14F-4D97-AF65-F5344CB8AC3E}">
        <p14:creationId xmlns:p14="http://schemas.microsoft.com/office/powerpoint/2010/main" val="1016094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PORTAD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0C1AFEB-736C-B54A-AABC-81A7EDBB6C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0807700" cy="7745924"/>
          </a:xfrm>
          <a:prstGeom prst="rect">
            <a:avLst/>
          </a:prstGeom>
        </p:spPr>
      </p:pic>
      <p:sp>
        <p:nvSpPr>
          <p:cNvPr id="14" name="Marcador de texto 3">
            <a:extLst>
              <a:ext uri="{FF2B5EF4-FFF2-40B4-BE49-F238E27FC236}">
                <a16:creationId xmlns:a16="http://schemas.microsoft.com/office/drawing/2014/main" id="{263B72D3-C93A-154B-8509-84FF05BD8B1A}"/>
              </a:ext>
            </a:extLst>
          </p:cNvPr>
          <p:cNvSpPr>
            <a:spLocks noGrp="1"/>
          </p:cNvSpPr>
          <p:nvPr>
            <p:ph type="body" sz="quarter" idx="16" hasCustomPrompt="1"/>
          </p:nvPr>
        </p:nvSpPr>
        <p:spPr>
          <a:xfrm>
            <a:off x="603250" y="1587500"/>
            <a:ext cx="5115602" cy="1635232"/>
          </a:xfrm>
          <a:prstGeom prst="rect">
            <a:avLst/>
          </a:prstGeom>
        </p:spPr>
        <p:txBody>
          <a:bodyPr anchor="t">
            <a:noAutofit/>
          </a:bodyPr>
          <a:lstStyle>
            <a:lvl1pPr marL="0" indent="0" algn="l">
              <a:lnSpc>
                <a:spcPts val="6000"/>
              </a:lnSpc>
              <a:buNone/>
              <a:defRPr sz="5500" b="1" i="0" spc="0" baseline="0">
                <a:solidFill>
                  <a:srgbClr val="FFEA4F"/>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Título de la </a:t>
            </a:r>
          </a:p>
          <a:p>
            <a:pPr lvl="0"/>
            <a:r>
              <a:rPr lang="es-ES_tradnl" dirty="0"/>
              <a:t>presentación</a:t>
            </a:r>
          </a:p>
        </p:txBody>
      </p:sp>
      <p:sp>
        <p:nvSpPr>
          <p:cNvPr id="15" name="Marcador de texto 3">
            <a:extLst>
              <a:ext uri="{FF2B5EF4-FFF2-40B4-BE49-F238E27FC236}">
                <a16:creationId xmlns:a16="http://schemas.microsoft.com/office/drawing/2014/main" id="{0D8F4C33-606A-5749-8D75-ACE4C079CB99}"/>
              </a:ext>
            </a:extLst>
          </p:cNvPr>
          <p:cNvSpPr>
            <a:spLocks noGrp="1"/>
          </p:cNvSpPr>
          <p:nvPr>
            <p:ph type="body" sz="quarter" idx="17" hasCustomPrompt="1"/>
          </p:nvPr>
        </p:nvSpPr>
        <p:spPr>
          <a:xfrm>
            <a:off x="603250" y="3222732"/>
            <a:ext cx="6106202" cy="849160"/>
          </a:xfrm>
          <a:prstGeom prst="rect">
            <a:avLst/>
          </a:prstGeom>
        </p:spPr>
        <p:txBody>
          <a:bodyPr anchor="t">
            <a:noAutofit/>
          </a:bodyPr>
          <a:lstStyle>
            <a:lvl1pPr marL="0" indent="0" algn="l">
              <a:lnSpc>
                <a:spcPts val="6000"/>
              </a:lnSpc>
              <a:buNone/>
              <a:defRPr sz="2400" b="1" i="0" spc="0" baseline="0">
                <a:solidFill>
                  <a:srgbClr val="22D3C6"/>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Fecha de la presentación</a:t>
            </a:r>
          </a:p>
        </p:txBody>
      </p:sp>
    </p:spTree>
    <p:extLst>
      <p:ext uri="{BB962C8B-B14F-4D97-AF65-F5344CB8AC3E}">
        <p14:creationId xmlns:p14="http://schemas.microsoft.com/office/powerpoint/2010/main" val="3119928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ÍNDICE">
    <p:bg>
      <p:bgPr>
        <a:solidFill>
          <a:schemeClr val="tx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F2C23CF-9C3A-784D-8BD7-37D85DFA2E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37"/>
            <a:ext cx="10807700" cy="7745924"/>
          </a:xfrm>
          <a:prstGeom prst="rect">
            <a:avLst/>
          </a:prstGeom>
        </p:spPr>
      </p:pic>
      <p:sp>
        <p:nvSpPr>
          <p:cNvPr id="16" name="bg object 16"/>
          <p:cNvSpPr/>
          <p:nvPr/>
        </p:nvSpPr>
        <p:spPr>
          <a:xfrm>
            <a:off x="6350" y="6350"/>
            <a:ext cx="10800080" cy="7731125"/>
          </a:xfrm>
          <a:custGeom>
            <a:avLst/>
            <a:gdLst/>
            <a:ahLst/>
            <a:cxnLst/>
            <a:rect l="l" t="t" r="r" b="b"/>
            <a:pathLst>
              <a:path w="10800080" h="7731125">
                <a:moveTo>
                  <a:pt x="10800003" y="7730858"/>
                </a:moveTo>
                <a:lnTo>
                  <a:pt x="0" y="7730858"/>
                </a:lnTo>
                <a:lnTo>
                  <a:pt x="0" y="0"/>
                </a:lnTo>
                <a:lnTo>
                  <a:pt x="10800003" y="0"/>
                </a:lnTo>
                <a:lnTo>
                  <a:pt x="10800003" y="7730858"/>
                </a:lnTo>
                <a:close/>
              </a:path>
            </a:pathLst>
          </a:custGeom>
          <a:ln w="12700">
            <a:solidFill>
              <a:srgbClr val="1D1D1B"/>
            </a:solidFill>
          </a:ln>
        </p:spPr>
        <p:txBody>
          <a:bodyPr wrap="square" lIns="0" tIns="0" rIns="0" bIns="0" rtlCol="0"/>
          <a:lstStyle/>
          <a:p>
            <a:endParaRPr b="0" i="0" dirty="0">
              <a:latin typeface="Arial" panose="020B0604020202020204" pitchFamily="34" charset="0"/>
            </a:endParaRPr>
          </a:p>
        </p:txBody>
      </p:sp>
      <p:sp>
        <p:nvSpPr>
          <p:cNvPr id="11" name="Título 10">
            <a:extLst>
              <a:ext uri="{FF2B5EF4-FFF2-40B4-BE49-F238E27FC236}">
                <a16:creationId xmlns:a16="http://schemas.microsoft.com/office/drawing/2014/main" id="{40DE14B0-F75D-774C-B0F4-9D51579D67B0}"/>
              </a:ext>
            </a:extLst>
          </p:cNvPr>
          <p:cNvSpPr>
            <a:spLocks noGrp="1"/>
          </p:cNvSpPr>
          <p:nvPr>
            <p:ph type="title" hasCustomPrompt="1"/>
          </p:nvPr>
        </p:nvSpPr>
        <p:spPr>
          <a:xfrm>
            <a:off x="831850" y="1501158"/>
            <a:ext cx="1828800" cy="430887"/>
          </a:xfrm>
          <a:prstGeom prst="rect">
            <a:avLst/>
          </a:prstGeom>
        </p:spPr>
        <p:txBody>
          <a:bodyPr/>
          <a:lstStyle>
            <a:lvl1pPr>
              <a:defRPr sz="2800" b="1" i="0">
                <a:solidFill>
                  <a:srgbClr val="22D3C6"/>
                </a:solidFill>
                <a:latin typeface="Arial" panose="020B0604020202020204" pitchFamily="34" charset="0"/>
              </a:defRPr>
            </a:lvl1pPr>
          </a:lstStyle>
          <a:p>
            <a:r>
              <a:rPr lang="es-ES" dirty="0"/>
              <a:t>Índice</a:t>
            </a:r>
          </a:p>
        </p:txBody>
      </p:sp>
      <p:sp>
        <p:nvSpPr>
          <p:cNvPr id="17" name="Holder 3">
            <a:extLst>
              <a:ext uri="{FF2B5EF4-FFF2-40B4-BE49-F238E27FC236}">
                <a16:creationId xmlns:a16="http://schemas.microsoft.com/office/drawing/2014/main" id="{E324D655-9C5E-C749-9537-BD9643DC5176}"/>
              </a:ext>
            </a:extLst>
          </p:cNvPr>
          <p:cNvSpPr txBox="1">
            <a:spLocks/>
          </p:cNvSpPr>
          <p:nvPr userDrawn="1"/>
        </p:nvSpPr>
        <p:spPr>
          <a:xfrm>
            <a:off x="3877921" y="1014586"/>
            <a:ext cx="3460496" cy="276999"/>
          </a:xfrm>
          <a:prstGeom prst="rect">
            <a:avLst/>
          </a:prstGeom>
        </p:spPr>
        <p:txBody>
          <a:bodyPr wrap="square" lIns="0" tIns="0" rIns="0" bIns="0">
            <a:spAutoFit/>
          </a:bodyPr>
          <a:lstStyle>
            <a:defPPr>
              <a:defRPr lang="es-ES"/>
            </a:defPPr>
            <a:lvl1pPr marL="0" algn="ctr" defTabSz="914400" rtl="0" eaLnBrk="1" latinLnBrk="0" hangingPunct="1">
              <a:defRPr sz="18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20" name="Marcador de texto 3">
            <a:extLst>
              <a:ext uri="{FF2B5EF4-FFF2-40B4-BE49-F238E27FC236}">
                <a16:creationId xmlns:a16="http://schemas.microsoft.com/office/drawing/2014/main" id="{5ABDE9E6-F7A1-D941-8499-C5842FA9ED17}"/>
              </a:ext>
            </a:extLst>
          </p:cNvPr>
          <p:cNvSpPr>
            <a:spLocks noGrp="1"/>
          </p:cNvSpPr>
          <p:nvPr>
            <p:ph type="body" sz="quarter" idx="16" hasCustomPrompt="1"/>
          </p:nvPr>
        </p:nvSpPr>
        <p:spPr>
          <a:xfrm>
            <a:off x="831850" y="2299821"/>
            <a:ext cx="3581400" cy="2340803"/>
          </a:xfrm>
          <a:prstGeom prst="rect">
            <a:avLst/>
          </a:prstGeom>
        </p:spPr>
        <p:txBody>
          <a:bodyPr anchor="t">
            <a:noAutofit/>
          </a:bodyPr>
          <a:lstStyle>
            <a:lvl1pPr marL="0" indent="0" algn="l">
              <a:lnSpc>
                <a:spcPct val="100000"/>
              </a:lnSpc>
              <a:buNone/>
              <a:defRPr sz="1600" b="0" i="0"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marL="457200" indent="-457200">
              <a:buFont typeface="+mj-lt"/>
              <a:buAutoNum type="arabicPeriod"/>
            </a:pPr>
            <a:r>
              <a:rPr lang="es-ES" sz="2000" b="0" spc="105" dirty="0" err="1">
                <a:solidFill>
                  <a:schemeClr val="bg1"/>
                </a:solidFill>
                <a:latin typeface="Arial" panose="020B0604020202020204" pitchFamily="34" charset="0"/>
                <a:cs typeface="Arial" panose="020B0604020202020204" pitchFamily="34" charset="0"/>
              </a:rPr>
              <a:t>Lorem</a:t>
            </a:r>
            <a:r>
              <a:rPr lang="es-ES" sz="2000" b="0" spc="105" dirty="0">
                <a:solidFill>
                  <a:schemeClr val="bg1"/>
                </a:solidFill>
                <a:latin typeface="Arial" panose="020B0604020202020204" pitchFamily="34" charset="0"/>
                <a:cs typeface="Arial" panose="020B0604020202020204" pitchFamily="34" charset="0"/>
              </a:rPr>
              <a:t> </a:t>
            </a:r>
            <a:r>
              <a:rPr lang="es-ES" sz="2000" b="0" spc="105" dirty="0" err="1">
                <a:solidFill>
                  <a:schemeClr val="bg1"/>
                </a:solidFill>
                <a:latin typeface="Arial" panose="020B0604020202020204" pitchFamily="34" charset="0"/>
                <a:cs typeface="Arial" panose="020B0604020202020204" pitchFamily="34" charset="0"/>
              </a:rPr>
              <a:t>ipsum</a:t>
            </a:r>
            <a:br>
              <a:rPr lang="es-ES" sz="2000" b="0" spc="105" dirty="0">
                <a:solidFill>
                  <a:schemeClr val="bg1"/>
                </a:solidFill>
                <a:latin typeface="Arial" panose="020B0604020202020204" pitchFamily="34" charset="0"/>
                <a:cs typeface="Arial" panose="020B0604020202020204" pitchFamily="34" charset="0"/>
              </a:rPr>
            </a:br>
            <a:r>
              <a:rPr lang="es-ES" sz="2000" b="0" spc="105" dirty="0">
                <a:solidFill>
                  <a:schemeClr val="bg1"/>
                </a:solidFill>
                <a:latin typeface="Arial" panose="020B0604020202020204" pitchFamily="34" charset="0"/>
                <a:cs typeface="Arial" panose="020B0604020202020204" pitchFamily="34" charset="0"/>
              </a:rPr>
              <a:t>	</a:t>
            </a:r>
            <a:r>
              <a:rPr lang="es-ES" sz="1600" b="0" spc="105" dirty="0">
                <a:solidFill>
                  <a:schemeClr val="bg1"/>
                </a:solidFill>
                <a:latin typeface="Arial" panose="020B0604020202020204" pitchFamily="34" charset="0"/>
                <a:cs typeface="Arial" panose="020B0604020202020204" pitchFamily="34" charset="0"/>
              </a:rPr>
              <a:t>1.1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1.2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1.3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endParaRPr lang="es-ES" sz="2000" b="0" spc="105"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a:pPr>
            <a:r>
              <a:rPr lang="es-ES" sz="2000" b="0" spc="105" dirty="0" err="1">
                <a:solidFill>
                  <a:schemeClr val="bg1"/>
                </a:solidFill>
                <a:latin typeface="Arial" panose="020B0604020202020204" pitchFamily="34" charset="0"/>
                <a:cs typeface="Arial" panose="020B0604020202020204" pitchFamily="34" charset="0"/>
              </a:rPr>
              <a:t>Lorem</a:t>
            </a:r>
            <a:r>
              <a:rPr lang="es-ES" sz="2000" b="0" spc="105" dirty="0">
                <a:solidFill>
                  <a:schemeClr val="bg1"/>
                </a:solidFill>
                <a:latin typeface="Arial" panose="020B0604020202020204" pitchFamily="34" charset="0"/>
                <a:cs typeface="Arial" panose="020B0604020202020204" pitchFamily="34" charset="0"/>
              </a:rPr>
              <a:t> </a:t>
            </a:r>
            <a:r>
              <a:rPr lang="es-ES" sz="2000" b="0" spc="105" dirty="0" err="1">
                <a:solidFill>
                  <a:schemeClr val="bg1"/>
                </a:solidFill>
                <a:latin typeface="Arial" panose="020B0604020202020204" pitchFamily="34" charset="0"/>
                <a:cs typeface="Arial" panose="020B0604020202020204" pitchFamily="34" charset="0"/>
              </a:rPr>
              <a:t>ipsum</a:t>
            </a:r>
            <a:br>
              <a:rPr lang="es-ES" sz="2000" b="0" spc="105" dirty="0">
                <a:solidFill>
                  <a:schemeClr val="bg1"/>
                </a:solidFill>
                <a:latin typeface="Arial" panose="020B0604020202020204" pitchFamily="34" charset="0"/>
                <a:cs typeface="Arial" panose="020B0604020202020204" pitchFamily="34" charset="0"/>
              </a:rPr>
            </a:br>
            <a:r>
              <a:rPr lang="es-ES" sz="2000" b="0" spc="105" dirty="0">
                <a:solidFill>
                  <a:schemeClr val="bg1"/>
                </a:solidFill>
                <a:latin typeface="Arial" panose="020B0604020202020204" pitchFamily="34" charset="0"/>
                <a:cs typeface="Arial" panose="020B0604020202020204" pitchFamily="34" charset="0"/>
              </a:rPr>
              <a:t>	</a:t>
            </a:r>
            <a:r>
              <a:rPr lang="es-ES" sz="1600" b="0" spc="105" dirty="0">
                <a:solidFill>
                  <a:schemeClr val="bg1"/>
                </a:solidFill>
                <a:latin typeface="Arial" panose="020B0604020202020204" pitchFamily="34" charset="0"/>
                <a:cs typeface="Arial" panose="020B0604020202020204" pitchFamily="34" charset="0"/>
              </a:rPr>
              <a:t>2.1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2.2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2.3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endParaRPr lang="es-ES" sz="2800" b="0" spc="105"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a:pPr>
            <a:r>
              <a:rPr lang="es-ES" sz="2000" b="0" spc="105" dirty="0" err="1">
                <a:solidFill>
                  <a:schemeClr val="bg1"/>
                </a:solidFill>
                <a:latin typeface="Arial" panose="020B0604020202020204" pitchFamily="34" charset="0"/>
                <a:cs typeface="Arial" panose="020B0604020202020204" pitchFamily="34" charset="0"/>
              </a:rPr>
              <a:t>Lorem</a:t>
            </a:r>
            <a:r>
              <a:rPr lang="es-ES" sz="2000" b="0" spc="105" dirty="0">
                <a:solidFill>
                  <a:schemeClr val="bg1"/>
                </a:solidFill>
                <a:latin typeface="Arial" panose="020B0604020202020204" pitchFamily="34" charset="0"/>
                <a:cs typeface="Arial" panose="020B0604020202020204" pitchFamily="34" charset="0"/>
              </a:rPr>
              <a:t> </a:t>
            </a:r>
            <a:r>
              <a:rPr lang="es-ES" sz="2000" b="0" spc="105" dirty="0" err="1">
                <a:solidFill>
                  <a:schemeClr val="bg1"/>
                </a:solidFill>
                <a:latin typeface="Arial" panose="020B0604020202020204" pitchFamily="34" charset="0"/>
                <a:cs typeface="Arial" panose="020B0604020202020204" pitchFamily="34" charset="0"/>
              </a:rPr>
              <a:t>ipsum</a:t>
            </a:r>
            <a:br>
              <a:rPr lang="es-ES" sz="2000" b="0" spc="105" dirty="0">
                <a:solidFill>
                  <a:schemeClr val="bg1"/>
                </a:solidFill>
                <a:latin typeface="Arial" panose="020B0604020202020204" pitchFamily="34" charset="0"/>
                <a:cs typeface="Arial" panose="020B0604020202020204" pitchFamily="34" charset="0"/>
              </a:rPr>
            </a:br>
            <a:r>
              <a:rPr lang="es-ES" sz="2000" b="0" spc="105" dirty="0">
                <a:solidFill>
                  <a:schemeClr val="bg1"/>
                </a:solidFill>
                <a:latin typeface="Arial" panose="020B0604020202020204" pitchFamily="34" charset="0"/>
                <a:cs typeface="Arial" panose="020B0604020202020204" pitchFamily="34" charset="0"/>
              </a:rPr>
              <a:t>	</a:t>
            </a:r>
            <a:r>
              <a:rPr lang="es-ES" sz="1600" b="0" spc="105" dirty="0">
                <a:solidFill>
                  <a:schemeClr val="bg1"/>
                </a:solidFill>
                <a:latin typeface="Arial" panose="020B0604020202020204" pitchFamily="34" charset="0"/>
                <a:cs typeface="Arial" panose="020B0604020202020204" pitchFamily="34" charset="0"/>
              </a:rPr>
              <a:t>3.1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3.2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3.3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endParaRPr lang="es-ES" sz="1600" b="0" kern="0" dirty="0"/>
          </a:p>
        </p:txBody>
      </p:sp>
      <p:sp>
        <p:nvSpPr>
          <p:cNvPr id="23" name="Marcador de texto 3">
            <a:extLst>
              <a:ext uri="{FF2B5EF4-FFF2-40B4-BE49-F238E27FC236}">
                <a16:creationId xmlns:a16="http://schemas.microsoft.com/office/drawing/2014/main" id="{046BC9E1-CF5F-BC4C-8C29-19BF1FF7B3C6}"/>
              </a:ext>
            </a:extLst>
          </p:cNvPr>
          <p:cNvSpPr>
            <a:spLocks noGrp="1"/>
          </p:cNvSpPr>
          <p:nvPr>
            <p:ph type="body" sz="quarter" idx="17" hasCustomPrompt="1"/>
          </p:nvPr>
        </p:nvSpPr>
        <p:spPr>
          <a:xfrm>
            <a:off x="755650" y="669278"/>
            <a:ext cx="4038600" cy="276999"/>
          </a:xfrm>
          <a:prstGeom prst="rect">
            <a:avLst/>
          </a:prstGeom>
        </p:spPr>
        <p:txBody>
          <a:bodyPr anchor="t">
            <a:noAutofit/>
          </a:bodyPr>
          <a:lstStyle>
            <a:lvl1pPr marL="0" indent="0" algn="l">
              <a:lnSpc>
                <a:spcPct val="100000"/>
              </a:lnSpc>
              <a:buNone/>
              <a:defRPr sz="900" b="0" i="0" spc="30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TÍTULO DE LA PRESENTACIÓN</a:t>
            </a:r>
          </a:p>
        </p:txBody>
      </p:sp>
    </p:spTree>
    <p:extLst>
      <p:ext uri="{BB962C8B-B14F-4D97-AF65-F5344CB8AC3E}">
        <p14:creationId xmlns:p14="http://schemas.microsoft.com/office/powerpoint/2010/main" val="3422099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2D3C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4250288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0807699" cy="7746999"/>
          </a:xfrm>
          <a:prstGeom prst="rect">
            <a:avLst/>
          </a:prstGeom>
        </p:spPr>
      </p:pic>
      <p:sp>
        <p:nvSpPr>
          <p:cNvPr id="17" name="bg object 17"/>
          <p:cNvSpPr/>
          <p:nvPr/>
        </p:nvSpPr>
        <p:spPr>
          <a:xfrm>
            <a:off x="6350" y="6350"/>
            <a:ext cx="10800080" cy="7731125"/>
          </a:xfrm>
          <a:custGeom>
            <a:avLst/>
            <a:gdLst/>
            <a:ahLst/>
            <a:cxnLst/>
            <a:rect l="l" t="t" r="r" b="b"/>
            <a:pathLst>
              <a:path w="10800080" h="7731125">
                <a:moveTo>
                  <a:pt x="10800002" y="7730857"/>
                </a:moveTo>
                <a:lnTo>
                  <a:pt x="0" y="7730857"/>
                </a:lnTo>
                <a:lnTo>
                  <a:pt x="0" y="0"/>
                </a:lnTo>
                <a:lnTo>
                  <a:pt x="10800002" y="0"/>
                </a:lnTo>
                <a:lnTo>
                  <a:pt x="10800002" y="7730857"/>
                </a:lnTo>
                <a:close/>
              </a:path>
            </a:pathLst>
          </a:custGeom>
          <a:ln w="12699">
            <a:solidFill>
              <a:srgbClr val="1C1C1B"/>
            </a:solidFill>
          </a:ln>
        </p:spPr>
        <p:txBody>
          <a:bodyPr wrap="square" lIns="0" tIns="0" rIns="0" bIns="0" rtlCol="0"/>
          <a:lstStyle/>
          <a:p>
            <a:endParaRPr/>
          </a:p>
        </p:txBody>
      </p:sp>
      <p:sp>
        <p:nvSpPr>
          <p:cNvPr id="2" name="Holder 2"/>
          <p:cNvSpPr>
            <a:spLocks noGrp="1"/>
          </p:cNvSpPr>
          <p:nvPr>
            <p:ph type="ctrTitle"/>
          </p:nvPr>
        </p:nvSpPr>
        <p:spPr>
          <a:xfrm>
            <a:off x="758825" y="897001"/>
            <a:ext cx="9290049" cy="4521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621155" y="4338320"/>
            <a:ext cx="7565390" cy="1936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059747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2D3C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09034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ÍNDICE">
  <p:cSld name="ÍNDICE">
    <p:bg>
      <p:bgPr>
        <a:solidFill>
          <a:schemeClr val="dk1"/>
        </a:solidFill>
        <a:effectLst/>
      </p:bgPr>
    </p:bg>
    <p:spTree>
      <p:nvGrpSpPr>
        <p:cNvPr id="1" name="Shape 14"/>
        <p:cNvGrpSpPr/>
        <p:nvPr/>
      </p:nvGrpSpPr>
      <p:grpSpPr>
        <a:xfrm>
          <a:off x="0" y="0"/>
          <a:ext cx="0" cy="0"/>
          <a:chOff x="0" y="0"/>
          <a:chExt cx="0" cy="0"/>
        </a:xfrm>
      </p:grpSpPr>
      <p:pic>
        <p:nvPicPr>
          <p:cNvPr id="15" name="Google Shape;15;p14"/>
          <p:cNvPicPr preferRelativeResize="0"/>
          <p:nvPr/>
        </p:nvPicPr>
        <p:blipFill rotWithShape="1">
          <a:blip r:embed="rId2">
            <a:alphaModFix/>
          </a:blip>
          <a:srcRect/>
          <a:stretch/>
        </p:blipFill>
        <p:spPr>
          <a:xfrm>
            <a:off x="0" y="537"/>
            <a:ext cx="10807700" cy="7745924"/>
          </a:xfrm>
          <a:prstGeom prst="rect">
            <a:avLst/>
          </a:prstGeom>
          <a:noFill/>
          <a:ln>
            <a:noFill/>
          </a:ln>
        </p:spPr>
      </p:pic>
      <p:sp>
        <p:nvSpPr>
          <p:cNvPr id="16" name="Google Shape;16;p14"/>
          <p:cNvSpPr/>
          <p:nvPr/>
        </p:nvSpPr>
        <p:spPr>
          <a:xfrm>
            <a:off x="6350" y="6350"/>
            <a:ext cx="10800080" cy="7731125"/>
          </a:xfrm>
          <a:custGeom>
            <a:avLst/>
            <a:gdLst/>
            <a:ahLst/>
            <a:cxnLst/>
            <a:rect l="l" t="t" r="r" b="b"/>
            <a:pathLst>
              <a:path w="10800080" h="7731125" extrusionOk="0">
                <a:moveTo>
                  <a:pt x="10800003" y="7730858"/>
                </a:moveTo>
                <a:lnTo>
                  <a:pt x="0" y="7730858"/>
                </a:lnTo>
                <a:lnTo>
                  <a:pt x="0" y="0"/>
                </a:lnTo>
                <a:lnTo>
                  <a:pt x="10800003" y="0"/>
                </a:lnTo>
                <a:lnTo>
                  <a:pt x="10800003" y="7730858"/>
                </a:lnTo>
                <a:close/>
              </a:path>
            </a:pathLst>
          </a:custGeom>
          <a:noFill/>
          <a:ln w="12700" cap="flat" cmpd="sng">
            <a:solidFill>
              <a:srgbClr val="1D1D1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Arial"/>
              <a:ea typeface="Arial"/>
              <a:cs typeface="Arial"/>
              <a:sym typeface="Arial"/>
            </a:endParaRPr>
          </a:p>
        </p:txBody>
      </p:sp>
      <p:sp>
        <p:nvSpPr>
          <p:cNvPr id="17" name="Google Shape;17;p14"/>
          <p:cNvSpPr txBox="1">
            <a:spLocks noGrp="1"/>
          </p:cNvSpPr>
          <p:nvPr>
            <p:ph type="title"/>
          </p:nvPr>
        </p:nvSpPr>
        <p:spPr>
          <a:xfrm>
            <a:off x="831850" y="1501158"/>
            <a:ext cx="1828800" cy="430887"/>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14"/>
          <p:cNvSpPr txBox="1"/>
          <p:nvPr/>
        </p:nvSpPr>
        <p:spPr>
          <a:xfrm>
            <a:off x="3877921" y="1014586"/>
            <a:ext cx="3460496"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1800" b="0" i="0" u="none">
              <a:solidFill>
                <a:srgbClr val="888888"/>
              </a:solidFill>
              <a:latin typeface="Arial"/>
              <a:ea typeface="Arial"/>
              <a:cs typeface="Arial"/>
              <a:sym typeface="Arial"/>
            </a:endParaRPr>
          </a:p>
        </p:txBody>
      </p:sp>
      <p:sp>
        <p:nvSpPr>
          <p:cNvPr id="19" name="Google Shape;19;p14"/>
          <p:cNvSpPr txBox="1">
            <a:spLocks noGrp="1"/>
          </p:cNvSpPr>
          <p:nvPr>
            <p:ph type="body" idx="1"/>
          </p:nvPr>
        </p:nvSpPr>
        <p:spPr>
          <a:xfrm>
            <a:off x="831850" y="2299821"/>
            <a:ext cx="3581400" cy="234080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0" name="Google Shape;20;p14"/>
          <p:cNvSpPr txBox="1">
            <a:spLocks noGrp="1"/>
          </p:cNvSpPr>
          <p:nvPr>
            <p:ph type="body" idx="2"/>
          </p:nvPr>
        </p:nvSpPr>
        <p:spPr>
          <a:xfrm>
            <a:off x="755650" y="669278"/>
            <a:ext cx="40386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CIÓN">
  <p:cSld name="SECCIÓN">
    <p:bg>
      <p:bgPr>
        <a:solidFill>
          <a:schemeClr val="dk1"/>
        </a:solidFill>
        <a:effectLst/>
      </p:bgPr>
    </p:bg>
    <p:spTree>
      <p:nvGrpSpPr>
        <p:cNvPr id="1" name="Shape 21"/>
        <p:cNvGrpSpPr/>
        <p:nvPr/>
      </p:nvGrpSpPr>
      <p:grpSpPr>
        <a:xfrm>
          <a:off x="0" y="0"/>
          <a:ext cx="0" cy="0"/>
          <a:chOff x="0" y="0"/>
          <a:chExt cx="0" cy="0"/>
        </a:xfrm>
      </p:grpSpPr>
      <p:pic>
        <p:nvPicPr>
          <p:cNvPr id="22" name="Google Shape;22;p15"/>
          <p:cNvPicPr preferRelativeResize="0"/>
          <p:nvPr/>
        </p:nvPicPr>
        <p:blipFill rotWithShape="1">
          <a:blip r:embed="rId2">
            <a:alphaModFix/>
          </a:blip>
          <a:srcRect/>
          <a:stretch/>
        </p:blipFill>
        <p:spPr>
          <a:xfrm>
            <a:off x="0" y="537"/>
            <a:ext cx="10807700" cy="7745924"/>
          </a:xfrm>
          <a:prstGeom prst="rect">
            <a:avLst/>
          </a:prstGeom>
          <a:noFill/>
          <a:ln>
            <a:noFill/>
          </a:ln>
        </p:spPr>
      </p:pic>
      <p:sp>
        <p:nvSpPr>
          <p:cNvPr id="23" name="Google Shape;23;p15"/>
          <p:cNvSpPr txBox="1">
            <a:spLocks noGrp="1"/>
          </p:cNvSpPr>
          <p:nvPr>
            <p:ph type="body" idx="1"/>
          </p:nvPr>
        </p:nvSpPr>
        <p:spPr>
          <a:xfrm>
            <a:off x="755650" y="669278"/>
            <a:ext cx="7354082"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4" name="Google Shape;24;p15"/>
          <p:cNvSpPr txBox="1">
            <a:spLocks noGrp="1"/>
          </p:cNvSpPr>
          <p:nvPr>
            <p:ph type="body" idx="2"/>
          </p:nvPr>
        </p:nvSpPr>
        <p:spPr>
          <a:xfrm>
            <a:off x="922936" y="2871038"/>
            <a:ext cx="6690714" cy="6932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0000"/>
              </a:lnSpc>
              <a:spcBef>
                <a:spcPts val="0"/>
              </a:spcBef>
              <a:spcAft>
                <a:spcPts val="0"/>
              </a:spcAft>
              <a:buClr>
                <a:schemeClr val="lt1"/>
              </a:buClr>
              <a:buSzPts val="6600"/>
              <a:buFont typeface="Arial"/>
              <a:buNone/>
              <a:defRPr sz="6600" b="1"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LIDE 2">
  <p:cSld name="SLIDE 2">
    <p:bg>
      <p:bgPr>
        <a:solidFill>
          <a:schemeClr val="lt1"/>
        </a:solidFill>
        <a:effectLst/>
      </p:bgPr>
    </p:bg>
    <p:spTree>
      <p:nvGrpSpPr>
        <p:cNvPr id="1" name="Shape 25"/>
        <p:cNvGrpSpPr/>
        <p:nvPr/>
      </p:nvGrpSpPr>
      <p:grpSpPr>
        <a:xfrm>
          <a:off x="0" y="0"/>
          <a:ext cx="0" cy="0"/>
          <a:chOff x="0" y="0"/>
          <a:chExt cx="0" cy="0"/>
        </a:xfrm>
      </p:grpSpPr>
      <p:sp>
        <p:nvSpPr>
          <p:cNvPr id="26" name="Google Shape;26;p16"/>
          <p:cNvSpPr txBox="1">
            <a:spLocks noGrp="1"/>
          </p:cNvSpPr>
          <p:nvPr>
            <p:ph type="body" idx="1"/>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7" name="Google Shape;27;p16"/>
          <p:cNvSpPr txBox="1">
            <a:spLocks noGrp="1"/>
          </p:cNvSpPr>
          <p:nvPr>
            <p:ph type="body" idx="2"/>
          </p:nvPr>
        </p:nvSpPr>
        <p:spPr>
          <a:xfrm>
            <a:off x="717924" y="2684219"/>
            <a:ext cx="87630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8" name="Google Shape;28;p16"/>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29" name="Google Shape;29;p16"/>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16"/>
          <p:cNvSpPr txBox="1">
            <a:spLocks noGrp="1"/>
          </p:cNvSpPr>
          <p:nvPr>
            <p:ph type="body" idx="3"/>
          </p:nvPr>
        </p:nvSpPr>
        <p:spPr>
          <a:xfrm>
            <a:off x="729422" y="1885192"/>
            <a:ext cx="8763000"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22D3C6"/>
              </a:buClr>
              <a:buSzPts val="2000"/>
              <a:buFont typeface="Arial"/>
              <a:buNone/>
              <a:defRPr sz="20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16"/>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SLIDE 1">
  <p:cSld name="1_SLIDE 1">
    <p:bg>
      <p:bgPr>
        <a:solidFill>
          <a:schemeClr val="lt1"/>
        </a:solidFill>
        <a:effectLst/>
      </p:bgPr>
    </p:bg>
    <p:spTree>
      <p:nvGrpSpPr>
        <p:cNvPr id="1" name="Shape 32"/>
        <p:cNvGrpSpPr/>
        <p:nvPr/>
      </p:nvGrpSpPr>
      <p:grpSpPr>
        <a:xfrm>
          <a:off x="0" y="0"/>
          <a:ext cx="0" cy="0"/>
          <a:chOff x="0" y="0"/>
          <a:chExt cx="0" cy="0"/>
        </a:xfrm>
      </p:grpSpPr>
      <p:pic>
        <p:nvPicPr>
          <p:cNvPr id="33" name="Google Shape;33;p17" descr="Dibujo animado de un personaje animado&#10;&#10;Descripción generada automáticamente con confianza media"/>
          <p:cNvPicPr preferRelativeResize="0"/>
          <p:nvPr/>
        </p:nvPicPr>
        <p:blipFill rotWithShape="1">
          <a:blip r:embed="rId2">
            <a:alphaModFix/>
          </a:blip>
          <a:srcRect r="2858"/>
          <a:stretch/>
        </p:blipFill>
        <p:spPr>
          <a:xfrm>
            <a:off x="3651251" y="2081019"/>
            <a:ext cx="7156450" cy="5373881"/>
          </a:xfrm>
          <a:prstGeom prst="rect">
            <a:avLst/>
          </a:prstGeom>
          <a:noFill/>
          <a:ln>
            <a:noFill/>
          </a:ln>
        </p:spPr>
      </p:pic>
      <p:sp>
        <p:nvSpPr>
          <p:cNvPr id="34" name="Google Shape;34;p17"/>
          <p:cNvSpPr txBox="1">
            <a:spLocks noGrp="1"/>
          </p:cNvSpPr>
          <p:nvPr>
            <p:ph type="body" idx="1"/>
          </p:nvPr>
        </p:nvSpPr>
        <p:spPr>
          <a:xfrm>
            <a:off x="755650" y="1871388"/>
            <a:ext cx="3755488"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Calibri"/>
              <a:buNone/>
              <a:defRPr sz="1400" b="0" i="0" u="none" strike="noStrike" cap="none">
                <a:latin typeface="Calibri"/>
                <a:ea typeface="Calibri"/>
                <a:cs typeface="Calibri"/>
                <a:sym typeface="Calibri"/>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5" name="Google Shape;35;p17"/>
          <p:cNvSpPr txBox="1">
            <a:spLocks noGrp="1"/>
          </p:cNvSpPr>
          <p:nvPr>
            <p:ph type="body" idx="2"/>
          </p:nvPr>
        </p:nvSpPr>
        <p:spPr>
          <a:xfrm>
            <a:off x="755650" y="3265605"/>
            <a:ext cx="3755488"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Calibri"/>
              <a:buNone/>
              <a:defRPr sz="1400" b="0" i="0" u="none" strike="noStrike" cap="none">
                <a:latin typeface="Calibri"/>
                <a:ea typeface="Calibri"/>
                <a:cs typeface="Calibri"/>
                <a:sym typeface="Calibri"/>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6" name="Google Shape;36;p17"/>
          <p:cNvSpPr txBox="1">
            <a:spLocks noGrp="1"/>
          </p:cNvSpPr>
          <p:nvPr>
            <p:ph type="body" idx="3"/>
          </p:nvPr>
        </p:nvSpPr>
        <p:spPr>
          <a:xfrm>
            <a:off x="755650" y="4625896"/>
            <a:ext cx="3755488"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Calibri"/>
              <a:buNone/>
              <a:defRPr sz="1400" b="0" i="0" u="none" strike="noStrike" cap="none">
                <a:latin typeface="Calibri"/>
                <a:ea typeface="Calibri"/>
                <a:cs typeface="Calibri"/>
                <a:sym typeface="Calibri"/>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17"/>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38" name="Google Shape;38;p17"/>
          <p:cNvSpPr txBox="1">
            <a:spLocks noGrp="1"/>
          </p:cNvSpPr>
          <p:nvPr>
            <p:ph type="body" idx="4"/>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9" name="Google Shape;39;p17"/>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17"/>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LIDE 3">
  <p:cSld name="SLIDE 3">
    <p:bg>
      <p:bgPr>
        <a:solidFill>
          <a:schemeClr val="lt1"/>
        </a:solidFill>
        <a:effectLst/>
      </p:bgPr>
    </p:bg>
    <p:spTree>
      <p:nvGrpSpPr>
        <p:cNvPr id="1" name="Shape 41"/>
        <p:cNvGrpSpPr/>
        <p:nvPr/>
      </p:nvGrpSpPr>
      <p:grpSpPr>
        <a:xfrm>
          <a:off x="0" y="0"/>
          <a:ext cx="0" cy="0"/>
          <a:chOff x="0" y="0"/>
          <a:chExt cx="0" cy="0"/>
        </a:xfrm>
      </p:grpSpPr>
      <p:sp>
        <p:nvSpPr>
          <p:cNvPr id="42" name="Google Shape;42;p18"/>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43" name="Google Shape;43;p18"/>
          <p:cNvSpPr txBox="1">
            <a:spLocks noGrp="1"/>
          </p:cNvSpPr>
          <p:nvPr>
            <p:ph type="body" idx="1"/>
          </p:nvPr>
        </p:nvSpPr>
        <p:spPr>
          <a:xfrm>
            <a:off x="784688" y="2474890"/>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4" name="Google Shape;44;p18"/>
          <p:cNvSpPr txBox="1">
            <a:spLocks noGrp="1"/>
          </p:cNvSpPr>
          <p:nvPr>
            <p:ph type="body" idx="2"/>
          </p:nvPr>
        </p:nvSpPr>
        <p:spPr>
          <a:xfrm>
            <a:off x="784690" y="1920009"/>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5" name="Google Shape;45;p18"/>
          <p:cNvSpPr txBox="1">
            <a:spLocks noGrp="1"/>
          </p:cNvSpPr>
          <p:nvPr>
            <p:ph type="body" idx="3"/>
          </p:nvPr>
        </p:nvSpPr>
        <p:spPr>
          <a:xfrm>
            <a:off x="5661488" y="2474890"/>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6" name="Google Shape;46;p18"/>
          <p:cNvSpPr txBox="1">
            <a:spLocks noGrp="1"/>
          </p:cNvSpPr>
          <p:nvPr>
            <p:ph type="body" idx="4"/>
          </p:nvPr>
        </p:nvSpPr>
        <p:spPr>
          <a:xfrm>
            <a:off x="5661490" y="1920009"/>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7" name="Google Shape;47;p18"/>
          <p:cNvSpPr txBox="1">
            <a:spLocks noGrp="1"/>
          </p:cNvSpPr>
          <p:nvPr>
            <p:ph type="body" idx="5"/>
          </p:nvPr>
        </p:nvSpPr>
        <p:spPr>
          <a:xfrm>
            <a:off x="771712" y="4660092"/>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8" name="Google Shape;48;p18"/>
          <p:cNvSpPr txBox="1">
            <a:spLocks noGrp="1"/>
          </p:cNvSpPr>
          <p:nvPr>
            <p:ph type="body" idx="6"/>
          </p:nvPr>
        </p:nvSpPr>
        <p:spPr>
          <a:xfrm>
            <a:off x="771714" y="4105211"/>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9" name="Google Shape;49;p18"/>
          <p:cNvSpPr txBox="1">
            <a:spLocks noGrp="1"/>
          </p:cNvSpPr>
          <p:nvPr>
            <p:ph type="body" idx="7"/>
          </p:nvPr>
        </p:nvSpPr>
        <p:spPr>
          <a:xfrm>
            <a:off x="5648512" y="4660092"/>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0" name="Google Shape;50;p18"/>
          <p:cNvSpPr txBox="1">
            <a:spLocks noGrp="1"/>
          </p:cNvSpPr>
          <p:nvPr>
            <p:ph type="body" idx="8"/>
          </p:nvPr>
        </p:nvSpPr>
        <p:spPr>
          <a:xfrm>
            <a:off x="5648514" y="4105211"/>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1" name="Google Shape;51;p18"/>
          <p:cNvSpPr txBox="1">
            <a:spLocks noGrp="1"/>
          </p:cNvSpPr>
          <p:nvPr>
            <p:ph type="body" idx="9"/>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2" name="Google Shape;52;p18"/>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8"/>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SLIDE 3">
  <p:cSld name="1_SLIDE 3">
    <p:bg>
      <p:bgPr>
        <a:solidFill>
          <a:schemeClr val="lt1"/>
        </a:solidFill>
        <a:effectLst/>
      </p:bgPr>
    </p:bg>
    <p:spTree>
      <p:nvGrpSpPr>
        <p:cNvPr id="1" name="Shape 54"/>
        <p:cNvGrpSpPr/>
        <p:nvPr/>
      </p:nvGrpSpPr>
      <p:grpSpPr>
        <a:xfrm>
          <a:off x="0" y="0"/>
          <a:ext cx="0" cy="0"/>
          <a:chOff x="0" y="0"/>
          <a:chExt cx="0" cy="0"/>
        </a:xfrm>
      </p:grpSpPr>
      <p:sp>
        <p:nvSpPr>
          <p:cNvPr id="55" name="Google Shape;55;p19"/>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56" name="Google Shape;56;p19"/>
          <p:cNvSpPr txBox="1">
            <a:spLocks noGrp="1"/>
          </p:cNvSpPr>
          <p:nvPr>
            <p:ph type="body" idx="1"/>
          </p:nvPr>
        </p:nvSpPr>
        <p:spPr>
          <a:xfrm>
            <a:off x="753782" y="2503001"/>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7" name="Google Shape;57;p19"/>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19"/>
          <p:cNvSpPr txBox="1">
            <a:spLocks noGrp="1"/>
          </p:cNvSpPr>
          <p:nvPr>
            <p:ph type="body" idx="2"/>
          </p:nvPr>
        </p:nvSpPr>
        <p:spPr>
          <a:xfrm>
            <a:off x="753784" y="1922095"/>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9" name="Google Shape;59;p19"/>
          <p:cNvSpPr txBox="1">
            <a:spLocks noGrp="1"/>
          </p:cNvSpPr>
          <p:nvPr>
            <p:ph type="body" idx="3"/>
          </p:nvPr>
        </p:nvSpPr>
        <p:spPr>
          <a:xfrm>
            <a:off x="5630582" y="2503001"/>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0" name="Google Shape;60;p19"/>
          <p:cNvSpPr txBox="1">
            <a:spLocks noGrp="1"/>
          </p:cNvSpPr>
          <p:nvPr>
            <p:ph type="body" idx="4"/>
          </p:nvPr>
        </p:nvSpPr>
        <p:spPr>
          <a:xfrm>
            <a:off x="5630584" y="1922095"/>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1" name="Google Shape;61;p19"/>
          <p:cNvSpPr txBox="1">
            <a:spLocks noGrp="1"/>
          </p:cNvSpPr>
          <p:nvPr>
            <p:ph type="body" idx="5"/>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2" name="Google Shape;62;p19"/>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RAPORTADA">
  <p:cSld name="CONTRAPORTADA">
    <p:bg>
      <p:bgPr>
        <a:solidFill>
          <a:schemeClr val="lt1"/>
        </a:solidFill>
        <a:effectLst/>
      </p:bgPr>
    </p:bg>
    <p:spTree>
      <p:nvGrpSpPr>
        <p:cNvPr id="1" name="Shape 63"/>
        <p:cNvGrpSpPr/>
        <p:nvPr/>
      </p:nvGrpSpPr>
      <p:grpSpPr>
        <a:xfrm>
          <a:off x="0" y="0"/>
          <a:ext cx="0" cy="0"/>
          <a:chOff x="0" y="0"/>
          <a:chExt cx="0" cy="0"/>
        </a:xfrm>
      </p:grpSpPr>
      <p:sp>
        <p:nvSpPr>
          <p:cNvPr id="64" name="Google Shape;64;p20"/>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1">
              <a:solidFill>
                <a:srgbClr val="3288D4"/>
              </a:solidFill>
              <a:latin typeface="Arial"/>
              <a:ea typeface="Arial"/>
              <a:cs typeface="Arial"/>
              <a:sym typeface="Arial"/>
            </a:endParaRPr>
          </a:p>
        </p:txBody>
      </p:sp>
      <p:pic>
        <p:nvPicPr>
          <p:cNvPr id="65" name="Google Shape;65;p20" descr="Un dibujo de una cara feliz&#10;&#10;Descripción generada automáticamente con confianza baja"/>
          <p:cNvPicPr preferRelativeResize="0"/>
          <p:nvPr/>
        </p:nvPicPr>
        <p:blipFill rotWithShape="1">
          <a:blip r:embed="rId2">
            <a:alphaModFix/>
          </a:blip>
          <a:srcRect/>
          <a:stretch/>
        </p:blipFill>
        <p:spPr>
          <a:xfrm>
            <a:off x="3727450" y="4711700"/>
            <a:ext cx="3352800" cy="844906"/>
          </a:xfrm>
          <a:prstGeom prst="rect">
            <a:avLst/>
          </a:prstGeom>
          <a:noFill/>
          <a:ln>
            <a:noFill/>
          </a:ln>
        </p:spPr>
      </p:pic>
      <p:sp>
        <p:nvSpPr>
          <p:cNvPr id="66" name="Google Shape;66;p20"/>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7" name="Google Shape;67;p20"/>
          <p:cNvPicPr preferRelativeResize="0"/>
          <p:nvPr/>
        </p:nvPicPr>
        <p:blipFill rotWithShape="1">
          <a:blip r:embed="rId3">
            <a:alphaModFix/>
          </a:blip>
          <a:srcRect/>
          <a:stretch/>
        </p:blipFill>
        <p:spPr>
          <a:xfrm>
            <a:off x="1570187" y="2692123"/>
            <a:ext cx="7667325" cy="142596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PORTADA">
  <p:cSld name="3_PORTADA">
    <p:spTree>
      <p:nvGrpSpPr>
        <p:cNvPr id="1" name="Shape 68"/>
        <p:cNvGrpSpPr/>
        <p:nvPr/>
      </p:nvGrpSpPr>
      <p:grpSpPr>
        <a:xfrm>
          <a:off x="0" y="0"/>
          <a:ext cx="0" cy="0"/>
          <a:chOff x="0" y="0"/>
          <a:chExt cx="0" cy="0"/>
        </a:xfrm>
      </p:grpSpPr>
      <p:pic>
        <p:nvPicPr>
          <p:cNvPr id="69" name="Google Shape;69;p21"/>
          <p:cNvPicPr preferRelativeResize="0"/>
          <p:nvPr/>
        </p:nvPicPr>
        <p:blipFill rotWithShape="1">
          <a:blip r:embed="rId2">
            <a:alphaModFix/>
          </a:blip>
          <a:srcRect/>
          <a:stretch/>
        </p:blipFill>
        <p:spPr>
          <a:xfrm>
            <a:off x="0" y="20"/>
            <a:ext cx="10807699" cy="7746959"/>
          </a:xfrm>
          <a:prstGeom prst="rect">
            <a:avLst/>
          </a:prstGeom>
          <a:noFill/>
          <a:ln>
            <a:noFill/>
          </a:ln>
        </p:spPr>
      </p:pic>
      <p:sp>
        <p:nvSpPr>
          <p:cNvPr id="70" name="Google Shape;70;p21"/>
          <p:cNvSpPr txBox="1">
            <a:spLocks noGrp="1"/>
          </p:cNvSpPr>
          <p:nvPr>
            <p:ph type="body" idx="1"/>
          </p:nvPr>
        </p:nvSpPr>
        <p:spPr>
          <a:xfrm>
            <a:off x="552415" y="24257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71" name="Google Shape;71;p21"/>
          <p:cNvSpPr txBox="1">
            <a:spLocks noGrp="1"/>
          </p:cNvSpPr>
          <p:nvPr>
            <p:ph type="body" idx="2"/>
          </p:nvPr>
        </p:nvSpPr>
        <p:spPr>
          <a:xfrm>
            <a:off x="552415" y="40609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es.wikipedia.org/wiki/Falcon_9" TargetMode="External"/><Relationship Id="rId4" Type="http://schemas.openxmlformats.org/officeDocument/2006/relationships/hyperlink" Target="https://es.wikipedia.org/wiki/Falcon_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1.xml"/><Relationship Id="rId4" Type="http://schemas.openxmlformats.org/officeDocument/2006/relationships/hyperlink" Target="mailto:luis@lubay.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32C9637-B285-B541-B801-30F61BA5259D}"/>
              </a:ext>
            </a:extLst>
          </p:cNvPr>
          <p:cNvSpPr>
            <a:spLocks noGrp="1"/>
          </p:cNvSpPr>
          <p:nvPr>
            <p:ph type="body" sz="quarter" idx="16"/>
          </p:nvPr>
        </p:nvSpPr>
        <p:spPr>
          <a:xfrm>
            <a:off x="552414" y="2425700"/>
            <a:ext cx="6375435" cy="1635232"/>
          </a:xfrm>
        </p:spPr>
        <p:txBody>
          <a:bodyPr/>
          <a:lstStyle/>
          <a:p>
            <a:r>
              <a:rPr lang="es-ES" dirty="0"/>
              <a:t>Data Science &amp; Machine Learning</a:t>
            </a:r>
          </a:p>
        </p:txBody>
      </p:sp>
    </p:spTree>
    <p:extLst>
      <p:ext uri="{BB962C8B-B14F-4D97-AF65-F5344CB8AC3E}">
        <p14:creationId xmlns:p14="http://schemas.microsoft.com/office/powerpoint/2010/main" val="241422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50" y="6350"/>
            <a:ext cx="10800080" cy="7731125"/>
          </a:xfrm>
          <a:custGeom>
            <a:avLst/>
            <a:gdLst/>
            <a:ahLst/>
            <a:cxnLst/>
            <a:rect l="l" t="t" r="r" b="b"/>
            <a:pathLst>
              <a:path w="10800080" h="7731125">
                <a:moveTo>
                  <a:pt x="10800002" y="7730857"/>
                </a:moveTo>
                <a:lnTo>
                  <a:pt x="0" y="7730857"/>
                </a:lnTo>
                <a:lnTo>
                  <a:pt x="0" y="0"/>
                </a:lnTo>
                <a:lnTo>
                  <a:pt x="10800002" y="0"/>
                </a:lnTo>
                <a:lnTo>
                  <a:pt x="10800002" y="7730857"/>
                </a:lnTo>
                <a:close/>
              </a:path>
            </a:pathLst>
          </a:custGeom>
          <a:ln w="12699">
            <a:solidFill>
              <a:srgbClr val="1C1C1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825" y="897001"/>
            <a:ext cx="3738879" cy="505267"/>
          </a:xfrm>
          <a:prstGeom prst="rect">
            <a:avLst/>
          </a:prstGeom>
        </p:spPr>
        <p:txBody>
          <a:bodyPr vert="horz" wrap="square" lIns="0" tIns="12700" rIns="0" bIns="0" rtlCol="0">
            <a:spAutoFit/>
          </a:bodyPr>
          <a:lstStyle/>
          <a:p>
            <a:pPr marL="12700">
              <a:lnSpc>
                <a:spcPct val="100000"/>
              </a:lnSpc>
              <a:spcBef>
                <a:spcPts val="100"/>
              </a:spcBef>
            </a:pPr>
            <a:r>
              <a:rPr lang="es-ES" sz="3200" spc="-5" dirty="0"/>
              <a:t>ETL</a:t>
            </a:r>
            <a:endParaRPr sz="3200" dirty="0"/>
          </a:p>
        </p:txBody>
      </p:sp>
      <p:sp>
        <p:nvSpPr>
          <p:cNvPr id="6" name="object 3">
            <a:extLst>
              <a:ext uri="{FF2B5EF4-FFF2-40B4-BE49-F238E27FC236}">
                <a16:creationId xmlns:a16="http://schemas.microsoft.com/office/drawing/2014/main" id="{CD92CB9C-6717-1BDE-AF16-74E98C27AAEE}"/>
              </a:ext>
            </a:extLst>
          </p:cNvPr>
          <p:cNvSpPr txBox="1"/>
          <p:nvPr/>
        </p:nvSpPr>
        <p:spPr>
          <a:xfrm>
            <a:off x="828675" y="690105"/>
            <a:ext cx="1907398" cy="30264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s-ES" sz="900" b="1" i="0" u="none" strike="noStrike" kern="1200" cap="none" spc="-5" normalizeH="0" baseline="0" noProof="0" dirty="0">
                <a:ln>
                  <a:noFill/>
                </a:ln>
                <a:solidFill>
                  <a:srgbClr val="22D3C6"/>
                </a:solidFill>
                <a:effectLst/>
                <a:uLnTx/>
                <a:uFillTx/>
                <a:latin typeface="Arial"/>
                <a:ea typeface="+mn-ea"/>
                <a:cs typeface="Arial"/>
              </a:rPr>
              <a:t>Data Science &amp; Machine Learning</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s-ES" sz="900" b="0"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agen 2">
            <a:extLst>
              <a:ext uri="{FF2B5EF4-FFF2-40B4-BE49-F238E27FC236}">
                <a16:creationId xmlns:a16="http://schemas.microsoft.com/office/drawing/2014/main" id="{4C9E4920-C69B-9B40-D028-01DEB7BC3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4719" y="1952915"/>
            <a:ext cx="5986310" cy="2748913"/>
          </a:xfrm>
          <a:prstGeom prst="rect">
            <a:avLst/>
          </a:prstGeom>
        </p:spPr>
      </p:pic>
      <p:sp>
        <p:nvSpPr>
          <p:cNvPr id="5" name="CuadroTexto 4">
            <a:extLst>
              <a:ext uri="{FF2B5EF4-FFF2-40B4-BE49-F238E27FC236}">
                <a16:creationId xmlns:a16="http://schemas.microsoft.com/office/drawing/2014/main" id="{18514A6E-AF76-E64F-6A3D-5FAC9FBF0553}"/>
              </a:ext>
            </a:extLst>
          </p:cNvPr>
          <p:cNvSpPr txBox="1"/>
          <p:nvPr/>
        </p:nvSpPr>
        <p:spPr>
          <a:xfrm>
            <a:off x="368245" y="3645914"/>
            <a:ext cx="9287383" cy="2677656"/>
          </a:xfrm>
          <a:prstGeom prst="rect">
            <a:avLst/>
          </a:prstGeom>
          <a:noFill/>
        </p:spPr>
        <p:txBody>
          <a:bodyPr wrap="square" rtlCol="0">
            <a:spAutoFit/>
          </a:bodyPr>
          <a:lstStyle/>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Proceso que permite:</a:t>
            </a:r>
          </a:p>
          <a:p>
            <a:pPr marL="742950" lvl="1" indent="-285750" algn="just">
              <a:buFont typeface="Courier New" panose="02070309020205020404" pitchFamily="49" charset="0"/>
              <a:buChar char="o"/>
            </a:pPr>
            <a:r>
              <a:rPr lang="es-ES" sz="2400" dirty="0"/>
              <a:t>mover datos desde múltiples fuentes,</a:t>
            </a:r>
          </a:p>
          <a:p>
            <a:pPr marL="742950" lvl="1" indent="-285750" algn="just">
              <a:buFont typeface="Courier New" panose="02070309020205020404" pitchFamily="49" charset="0"/>
              <a:buChar char="o"/>
            </a:pPr>
            <a:r>
              <a:rPr lang="es-ES" sz="2400" dirty="0"/>
              <a:t>reformatearlos y limpiarlos, </a:t>
            </a:r>
          </a:p>
          <a:p>
            <a:pPr marL="742950" lvl="1" indent="-285750" algn="just">
              <a:buFont typeface="Courier New" panose="02070309020205020404" pitchFamily="49" charset="0"/>
              <a:buChar char="o"/>
            </a:pPr>
            <a:r>
              <a:rPr lang="es-ES" sz="2400" dirty="0"/>
              <a:t>y cargarlos en otra base de datos para analizar, o en otro sistema operacional para apoyar un proceso de negocio.</a:t>
            </a:r>
          </a:p>
        </p:txBody>
      </p:sp>
      <p:sp>
        <p:nvSpPr>
          <p:cNvPr id="7" name="CuadroTexto 6">
            <a:extLst>
              <a:ext uri="{FF2B5EF4-FFF2-40B4-BE49-F238E27FC236}">
                <a16:creationId xmlns:a16="http://schemas.microsoft.com/office/drawing/2014/main" id="{D1628D4F-1026-9405-7993-7F4A276772A3}"/>
              </a:ext>
            </a:extLst>
          </p:cNvPr>
          <p:cNvSpPr txBox="1"/>
          <p:nvPr/>
        </p:nvSpPr>
        <p:spPr>
          <a:xfrm>
            <a:off x="368245" y="2865706"/>
            <a:ext cx="3830411" cy="461665"/>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err="1"/>
              <a:t>Extract</a:t>
            </a:r>
            <a:r>
              <a:rPr lang="es-ES" sz="2400" dirty="0"/>
              <a:t>-</a:t>
            </a:r>
            <a:r>
              <a:rPr lang="es-ES" sz="2400" dirty="0" err="1"/>
              <a:t>Transform</a:t>
            </a:r>
            <a:r>
              <a:rPr lang="es-ES" sz="2400" dirty="0"/>
              <a:t>-Load</a:t>
            </a:r>
            <a:endParaRPr lang="es-ES" sz="1400" dirty="0"/>
          </a:p>
        </p:txBody>
      </p:sp>
    </p:spTree>
    <p:extLst>
      <p:ext uri="{BB962C8B-B14F-4D97-AF65-F5344CB8AC3E}">
        <p14:creationId xmlns:p14="http://schemas.microsoft.com/office/powerpoint/2010/main" val="2163562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6"/>
          <p:cNvPicPr preferRelativeResize="0"/>
          <p:nvPr/>
        </p:nvPicPr>
        <p:blipFill rotWithShape="1">
          <a:blip r:embed="rId3">
            <a:alphaModFix/>
          </a:blip>
          <a:srcRect b="-10582"/>
          <a:stretch/>
        </p:blipFill>
        <p:spPr>
          <a:xfrm>
            <a:off x="0" y="-176271"/>
            <a:ext cx="10807700" cy="2744143"/>
          </a:xfrm>
          <a:prstGeom prst="rect">
            <a:avLst/>
          </a:prstGeom>
          <a:noFill/>
          <a:ln>
            <a:noFill/>
          </a:ln>
        </p:spPr>
      </p:pic>
      <p:sp>
        <p:nvSpPr>
          <p:cNvPr id="93" name="Google Shape;93;p6"/>
          <p:cNvSpPr/>
          <p:nvPr/>
        </p:nvSpPr>
        <p:spPr>
          <a:xfrm>
            <a:off x="0" y="1885192"/>
            <a:ext cx="2889250" cy="44819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6"/>
          <p:cNvSpPr txBox="1">
            <a:spLocks noGrp="1"/>
          </p:cNvSpPr>
          <p:nvPr>
            <p:ph type="body" idx="2"/>
          </p:nvPr>
        </p:nvSpPr>
        <p:spPr>
          <a:xfrm>
            <a:off x="717925" y="2684211"/>
            <a:ext cx="8763000" cy="4405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061121"/>
              </a:buClr>
              <a:buSzPts val="1800"/>
              <a:buFont typeface="Arial"/>
              <a:buNone/>
            </a:pPr>
            <a:r>
              <a:rPr lang="es-ES" sz="1700" dirty="0" err="1"/>
              <a:t>Space</a:t>
            </a:r>
            <a:r>
              <a:rPr lang="es-ES" sz="1700" dirty="0"/>
              <a:t> </a:t>
            </a:r>
            <a:r>
              <a:rPr lang="es-ES" sz="1700" dirty="0" err="1"/>
              <a:t>Exploration</a:t>
            </a:r>
            <a:r>
              <a:rPr lang="es-ES" sz="1700" dirty="0"/>
              <a:t> Technologies Corp., conocida como SpaceX, es una empresa estadounidense de fabricación aeroespacial y de servicios de transporte espacial con sede en Hawthorne (California). Fue fundada en 2002 por Elon Musk con el objetivo de reducir los costes de viajar al espacio para facilitar la colonización de Marte. SpaceX ha desarrollado varios vehículos de lanzamiento, la constelación </a:t>
            </a:r>
            <a:r>
              <a:rPr lang="es-ES" sz="1700" dirty="0" err="1"/>
              <a:t>Starlink</a:t>
            </a:r>
            <a:r>
              <a:rPr lang="es-ES" sz="1700" dirty="0"/>
              <a:t>, la nave de carga Dragon y llevado astronautas a la Estación Espacial Internacional en la Dragon 2.</a:t>
            </a:r>
            <a:endParaRPr sz="1700" dirty="0"/>
          </a:p>
          <a:p>
            <a:pPr marL="0" lvl="0" indent="0" algn="just" rtl="0">
              <a:spcBef>
                <a:spcPts val="0"/>
              </a:spcBef>
              <a:spcAft>
                <a:spcPts val="0"/>
              </a:spcAft>
              <a:buClr>
                <a:srgbClr val="061121"/>
              </a:buClr>
              <a:buSzPts val="1800"/>
              <a:buFont typeface="Arial"/>
              <a:buNone/>
            </a:pPr>
            <a:endParaRPr sz="1700" dirty="0"/>
          </a:p>
          <a:p>
            <a:pPr marL="0" lvl="0" indent="0" algn="just" rtl="0">
              <a:spcBef>
                <a:spcPts val="0"/>
              </a:spcBef>
              <a:spcAft>
                <a:spcPts val="0"/>
              </a:spcAft>
              <a:buClr>
                <a:srgbClr val="061121"/>
              </a:buClr>
              <a:buSzPts val="1800"/>
              <a:buFont typeface="Arial"/>
              <a:buNone/>
            </a:pPr>
            <a:r>
              <a:rPr lang="es-ES" sz="1700" dirty="0">
                <a:solidFill>
                  <a:srgbClr val="202122"/>
                </a:solidFill>
                <a:highlight>
                  <a:srgbClr val="FFFFFF"/>
                </a:highlight>
              </a:rPr>
              <a:t>Los logros de SpaceX incluyen el primer cohete de combustible líquido financiado de forma privada en alcanzar la órbita (</a:t>
            </a:r>
            <a:r>
              <a:rPr lang="es-ES" sz="1700" dirty="0">
                <a:solidFill>
                  <a:srgbClr val="0B0080"/>
                </a:solidFill>
                <a:uFill>
                  <a:noFill/>
                </a:uFill>
                <a:hlinkClick r:id="rId4">
                  <a:extLst>
                    <a:ext uri="{A12FA001-AC4F-418D-AE19-62706E023703}">
                      <ahyp:hlinkClr xmlns:ahyp="http://schemas.microsoft.com/office/drawing/2018/hyperlinkcolor" val="tx"/>
                    </a:ext>
                  </a:extLst>
                </a:hlinkClick>
              </a:rPr>
              <a:t>Falcon 1</a:t>
            </a:r>
            <a:r>
              <a:rPr lang="es-ES" sz="1700" dirty="0">
                <a:solidFill>
                  <a:srgbClr val="202122"/>
                </a:solidFill>
                <a:highlight>
                  <a:srgbClr val="FFFFFF"/>
                </a:highlight>
              </a:rPr>
              <a:t> en 2008),  el primer aterrizaje propulsado de un cohete orbital (</a:t>
            </a:r>
            <a:r>
              <a:rPr lang="es-ES" sz="1700" dirty="0">
                <a:solidFill>
                  <a:srgbClr val="0B0080"/>
                </a:solidFill>
                <a:uFill>
                  <a:noFill/>
                </a:uFill>
                <a:hlinkClick r:id="rId5">
                  <a:extLst>
                    <a:ext uri="{A12FA001-AC4F-418D-AE19-62706E023703}">
                      <ahyp:hlinkClr xmlns:ahyp="http://schemas.microsoft.com/office/drawing/2018/hyperlinkcolor" val="tx"/>
                    </a:ext>
                  </a:extLst>
                </a:hlinkClick>
              </a:rPr>
              <a:t>Falcon 9</a:t>
            </a:r>
            <a:r>
              <a:rPr lang="es-ES" sz="1700" dirty="0">
                <a:solidFill>
                  <a:srgbClr val="202122"/>
                </a:solidFill>
                <a:highlight>
                  <a:srgbClr val="FFFFFF"/>
                </a:highlight>
              </a:rPr>
              <a:t> en 2015) y la primera reutilización de un cohete orbital (Falcon 9 en 2017). </a:t>
            </a:r>
            <a:endParaRPr sz="1700" dirty="0">
              <a:solidFill>
                <a:srgbClr val="202122"/>
              </a:solidFill>
              <a:highlight>
                <a:srgbClr val="FFFFFF"/>
              </a:highlight>
            </a:endParaRPr>
          </a:p>
          <a:p>
            <a:pPr marL="0" lvl="0" indent="0" algn="just" rtl="0">
              <a:spcBef>
                <a:spcPts val="0"/>
              </a:spcBef>
              <a:spcAft>
                <a:spcPts val="0"/>
              </a:spcAft>
              <a:buClr>
                <a:srgbClr val="061121"/>
              </a:buClr>
              <a:buSzPts val="1800"/>
              <a:buFont typeface="Arial"/>
              <a:buNone/>
            </a:pPr>
            <a:endParaRPr sz="1700" dirty="0">
              <a:solidFill>
                <a:srgbClr val="202122"/>
              </a:solidFill>
              <a:highlight>
                <a:srgbClr val="FFFFFF"/>
              </a:highlight>
            </a:endParaRPr>
          </a:p>
          <a:p>
            <a:pPr marL="0" lvl="0" indent="0" algn="just" rtl="0">
              <a:spcBef>
                <a:spcPts val="0"/>
              </a:spcBef>
              <a:spcAft>
                <a:spcPts val="0"/>
              </a:spcAft>
              <a:buClr>
                <a:srgbClr val="061121"/>
              </a:buClr>
              <a:buSzPts val="1800"/>
              <a:buFont typeface="Arial"/>
              <a:buNone/>
            </a:pPr>
            <a:r>
              <a:rPr lang="es-ES" sz="1700" dirty="0">
                <a:solidFill>
                  <a:srgbClr val="202122"/>
                </a:solidFill>
                <a:highlight>
                  <a:srgbClr val="FFFFFF"/>
                </a:highlight>
              </a:rPr>
              <a:t>Pero esta novedosa tecnología de reutilización de cohetes, no ha sido sencilla de llevar a cabo y quizás siga sin funcionar lo suficientemente bien. A lo largo de este trabajo intentaremos repasar el historial de SpaceX y contestar ciertas preguntas.</a:t>
            </a:r>
            <a:endParaRPr sz="1700" dirty="0">
              <a:solidFill>
                <a:srgbClr val="202122"/>
              </a:solidFill>
              <a:highlight>
                <a:srgbClr val="FFFFFF"/>
              </a:highlight>
            </a:endParaRPr>
          </a:p>
          <a:p>
            <a:pPr marL="0" lvl="0" indent="0" algn="just" rtl="0">
              <a:spcBef>
                <a:spcPts val="0"/>
              </a:spcBef>
              <a:spcAft>
                <a:spcPts val="0"/>
              </a:spcAft>
              <a:buClr>
                <a:srgbClr val="061121"/>
              </a:buClr>
              <a:buSzPts val="1800"/>
              <a:buFont typeface="Arial"/>
              <a:buNone/>
            </a:pPr>
            <a:endParaRPr sz="1600" dirty="0"/>
          </a:p>
          <a:p>
            <a:pPr marL="0" lvl="0" indent="0" algn="just" rtl="0">
              <a:spcBef>
                <a:spcPts val="0"/>
              </a:spcBef>
              <a:spcAft>
                <a:spcPts val="0"/>
              </a:spcAft>
              <a:buClr>
                <a:srgbClr val="061121"/>
              </a:buClr>
              <a:buSzPts val="1800"/>
              <a:buFont typeface="Arial"/>
              <a:buNone/>
            </a:pPr>
            <a:endParaRPr sz="1600" b="0" dirty="0"/>
          </a:p>
          <a:p>
            <a:pPr marL="11112" lvl="0" indent="1588" algn="just" rtl="0">
              <a:lnSpc>
                <a:spcPct val="100000"/>
              </a:lnSpc>
              <a:spcBef>
                <a:spcPts val="0"/>
              </a:spcBef>
              <a:spcAft>
                <a:spcPts val="0"/>
              </a:spcAft>
              <a:buClr>
                <a:srgbClr val="061121"/>
              </a:buClr>
              <a:buSzPts val="1800"/>
              <a:buFont typeface="Arial"/>
              <a:buNone/>
            </a:pPr>
            <a:br>
              <a:rPr lang="es-ES" sz="1800" dirty="0"/>
            </a:br>
            <a:endParaRPr sz="1800" dirty="0"/>
          </a:p>
          <a:p>
            <a:pPr marL="0" lvl="0" indent="0" algn="just" rtl="0">
              <a:lnSpc>
                <a:spcPct val="100000"/>
              </a:lnSpc>
              <a:spcBef>
                <a:spcPts val="0"/>
              </a:spcBef>
              <a:spcAft>
                <a:spcPts val="0"/>
              </a:spcAft>
              <a:buClr>
                <a:srgbClr val="061121"/>
              </a:buClr>
              <a:buSzPts val="2000"/>
              <a:buFont typeface="Arial"/>
              <a:buNone/>
            </a:pPr>
            <a:endParaRPr dirty="0"/>
          </a:p>
        </p:txBody>
      </p:sp>
      <p:sp>
        <p:nvSpPr>
          <p:cNvPr id="95" name="Google Shape;95;p6"/>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t>Contexto</a:t>
            </a:r>
            <a:endParaRPr sz="3500"/>
          </a:p>
        </p:txBody>
      </p:sp>
      <p:sp>
        <p:nvSpPr>
          <p:cNvPr id="96" name="Google Shape;96;p6"/>
          <p:cNvSpPr txBox="1">
            <a:spLocks noGrp="1"/>
          </p:cNvSpPr>
          <p:nvPr>
            <p:ph type="body" idx="3"/>
          </p:nvPr>
        </p:nvSpPr>
        <p:spPr>
          <a:xfrm>
            <a:off x="401522" y="1885192"/>
            <a:ext cx="8763000" cy="555000"/>
          </a:xfrm>
          <a:prstGeom prst="rect">
            <a:avLst/>
          </a:prstGeom>
          <a:noFill/>
          <a:ln>
            <a:noFill/>
          </a:ln>
        </p:spPr>
        <p:txBody>
          <a:bodyPr spcFirstLastPara="1" wrap="square" lIns="91425" tIns="45700" rIns="91425" bIns="45700" anchor="t" anchorCtr="0">
            <a:noAutofit/>
          </a:bodyPr>
          <a:lstStyle/>
          <a:p>
            <a:pPr marL="11113" lvl="0" indent="1588" algn="l" rtl="0">
              <a:lnSpc>
                <a:spcPct val="100000"/>
              </a:lnSpc>
              <a:spcBef>
                <a:spcPts val="0"/>
              </a:spcBef>
              <a:spcAft>
                <a:spcPts val="0"/>
              </a:spcAft>
              <a:buClr>
                <a:srgbClr val="22D3C6"/>
              </a:buClr>
              <a:buSzPts val="2000"/>
              <a:buFont typeface="Arial"/>
              <a:buNone/>
            </a:pPr>
            <a:r>
              <a:rPr lang="es-ES" dirty="0"/>
              <a:t>¿Quién es SpaceX?</a:t>
            </a:r>
            <a:endParaRPr dirty="0"/>
          </a:p>
          <a:p>
            <a:pPr marL="11113" lvl="0" indent="1588" algn="l" rtl="0">
              <a:lnSpc>
                <a:spcPct val="100000"/>
              </a:lnSpc>
              <a:spcBef>
                <a:spcPts val="0"/>
              </a:spcBef>
              <a:spcAft>
                <a:spcPts val="0"/>
              </a:spcAft>
              <a:buClr>
                <a:srgbClr val="22D3C6"/>
              </a:buClr>
              <a:buSzPts val="2000"/>
              <a:buFont typeface="Arial"/>
              <a:buNone/>
            </a:pPr>
            <a:endParaRPr dirty="0"/>
          </a:p>
        </p:txBody>
      </p:sp>
      <p:sp>
        <p:nvSpPr>
          <p:cNvPr id="97" name="Google Shape;97;p6"/>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11</a:t>
            </a:fld>
            <a:endParaRPr sz="900" b="1">
              <a:solidFill>
                <a:schemeClr val="dk1"/>
              </a:solidFill>
              <a:latin typeface="Arial"/>
              <a:ea typeface="Arial"/>
              <a:cs typeface="Arial"/>
              <a:sym typeface="Arial"/>
            </a:endParaRPr>
          </a:p>
        </p:txBody>
      </p:sp>
      <p:sp>
        <p:nvSpPr>
          <p:cNvPr id="98" name="Google Shape;98;p6"/>
          <p:cNvSpPr/>
          <p:nvPr/>
        </p:nvSpPr>
        <p:spPr>
          <a:xfrm>
            <a:off x="2127250" y="-317500"/>
            <a:ext cx="914400" cy="9144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99" name="Google Shape;99;p6"/>
          <p:cNvSpPr txBox="1">
            <a:spLocks noGrp="1"/>
          </p:cNvSpPr>
          <p:nvPr>
            <p:ph type="body" idx="1"/>
          </p:nvPr>
        </p:nvSpPr>
        <p:spPr>
          <a:xfrm>
            <a:off x="755650" y="430237"/>
            <a:ext cx="8763000" cy="276999"/>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g1726a4ce04a_1_10"/>
          <p:cNvPicPr preferRelativeResize="0"/>
          <p:nvPr/>
        </p:nvPicPr>
        <p:blipFill rotWithShape="1">
          <a:blip r:embed="rId3">
            <a:alphaModFix/>
          </a:blip>
          <a:srcRect b="-10582"/>
          <a:stretch/>
        </p:blipFill>
        <p:spPr>
          <a:xfrm>
            <a:off x="0" y="-176271"/>
            <a:ext cx="10807700" cy="2744143"/>
          </a:xfrm>
          <a:prstGeom prst="rect">
            <a:avLst/>
          </a:prstGeom>
          <a:noFill/>
          <a:ln>
            <a:noFill/>
          </a:ln>
        </p:spPr>
      </p:pic>
      <p:sp>
        <p:nvSpPr>
          <p:cNvPr id="105" name="Google Shape;105;g1726a4ce04a_1_10"/>
          <p:cNvSpPr/>
          <p:nvPr/>
        </p:nvSpPr>
        <p:spPr>
          <a:xfrm>
            <a:off x="0" y="1885200"/>
            <a:ext cx="44820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g1726a4ce04a_1_10"/>
          <p:cNvSpPr txBox="1">
            <a:spLocks noGrp="1"/>
          </p:cNvSpPr>
          <p:nvPr>
            <p:ph type="body" idx="2"/>
          </p:nvPr>
        </p:nvSpPr>
        <p:spPr>
          <a:xfrm>
            <a:off x="717925" y="2684211"/>
            <a:ext cx="8763000" cy="440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61121"/>
              </a:buClr>
              <a:buSzPts val="1800"/>
              <a:buFont typeface="Arial"/>
              <a:buNone/>
            </a:pPr>
            <a:r>
              <a:rPr lang="es-ES" sz="1700" dirty="0"/>
              <a:t>Nuestro objetivo principal será contestar a una sencilla pregunta :¿Es SpaceX eficaz?</a:t>
            </a:r>
            <a:endParaRPr sz="1700" dirty="0"/>
          </a:p>
          <a:p>
            <a:pPr marL="0" lvl="0" indent="0" algn="just" rtl="0">
              <a:spcBef>
                <a:spcPts val="0"/>
              </a:spcBef>
              <a:spcAft>
                <a:spcPts val="0"/>
              </a:spcAft>
              <a:buClr>
                <a:srgbClr val="061121"/>
              </a:buClr>
              <a:buSzPts val="1800"/>
              <a:buFont typeface="Arial"/>
              <a:buNone/>
            </a:pPr>
            <a:r>
              <a:rPr lang="es-ES" sz="1700" dirty="0"/>
              <a:t>Pese a que la pregunta es sencilla la respuesta no lo es, un científico de datos tiene que argumentar sus respuestas y de hacerlo de forma efectiva y visual. Por tanto, en el proceso contestaremos también a las siguientes preguntas:</a:t>
            </a:r>
            <a:endParaRPr sz="1700" dirty="0"/>
          </a:p>
          <a:p>
            <a:pPr marL="0" lvl="0" indent="0" algn="l" rtl="0">
              <a:spcBef>
                <a:spcPts val="0"/>
              </a:spcBef>
              <a:spcAft>
                <a:spcPts val="0"/>
              </a:spcAft>
              <a:buClr>
                <a:srgbClr val="061121"/>
              </a:buClr>
              <a:buSzPts val="1800"/>
              <a:buFont typeface="Arial"/>
              <a:buNone/>
            </a:pPr>
            <a:endParaRPr sz="1700" dirty="0"/>
          </a:p>
          <a:p>
            <a:pPr marL="457200" lvl="0" indent="-336550" algn="l" rtl="0">
              <a:spcBef>
                <a:spcPts val="0"/>
              </a:spcBef>
              <a:spcAft>
                <a:spcPts val="0"/>
              </a:spcAft>
              <a:buSzPts val="1700"/>
              <a:buChar char="●"/>
            </a:pPr>
            <a:r>
              <a:rPr lang="es-ES" sz="1700" dirty="0"/>
              <a:t>¿Cómo obtenemos los datos de lanzamientos de SpaceX?</a:t>
            </a:r>
            <a:endParaRPr sz="1700" dirty="0"/>
          </a:p>
          <a:p>
            <a:pPr marL="457200" lvl="0" indent="-336550" algn="l" rtl="0">
              <a:spcBef>
                <a:spcPts val="0"/>
              </a:spcBef>
              <a:spcAft>
                <a:spcPts val="0"/>
              </a:spcAft>
              <a:buSzPts val="1700"/>
              <a:buChar char="●"/>
            </a:pPr>
            <a:r>
              <a:rPr lang="es-ES" sz="1700" dirty="0"/>
              <a:t>¿Qué proporción de éxitos tiene SpaceX?</a:t>
            </a:r>
            <a:endParaRPr sz="1700" dirty="0"/>
          </a:p>
          <a:p>
            <a:pPr marL="457200" lvl="0" indent="-336550" algn="l" rtl="0">
              <a:spcBef>
                <a:spcPts val="0"/>
              </a:spcBef>
              <a:spcAft>
                <a:spcPts val="0"/>
              </a:spcAft>
              <a:buSzPts val="1700"/>
              <a:buChar char="●"/>
            </a:pPr>
            <a:r>
              <a:rPr lang="es-ES" sz="1700" dirty="0"/>
              <a:t>¿Hay algún factor influyente en los éxitos?</a:t>
            </a:r>
            <a:endParaRPr sz="1700" dirty="0"/>
          </a:p>
          <a:p>
            <a:pPr marL="457200" lvl="0" indent="-336550" algn="l" rtl="0">
              <a:spcBef>
                <a:spcPts val="0"/>
              </a:spcBef>
              <a:spcAft>
                <a:spcPts val="0"/>
              </a:spcAft>
              <a:buSzPts val="1700"/>
              <a:buChar char="●"/>
            </a:pPr>
            <a:r>
              <a:rPr lang="es-ES" sz="1700" dirty="0"/>
              <a:t>¿Una mayor carga implica menos probabilidad de éxito?</a:t>
            </a:r>
            <a:endParaRPr sz="1700" dirty="0"/>
          </a:p>
          <a:p>
            <a:pPr marL="457200" lvl="0" indent="-336550" algn="l" rtl="0">
              <a:spcBef>
                <a:spcPts val="0"/>
              </a:spcBef>
              <a:spcAft>
                <a:spcPts val="0"/>
              </a:spcAft>
              <a:buSzPts val="1700"/>
              <a:buChar char="●"/>
            </a:pPr>
            <a:r>
              <a:rPr lang="es-ES" sz="1700" dirty="0"/>
              <a:t>¿Ha mejorado SpaceX con el tiempo?</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s-ES" sz="1700" dirty="0"/>
              <a:t>Y más. </a:t>
            </a:r>
            <a:endParaRPr sz="1700" dirty="0"/>
          </a:p>
          <a:p>
            <a:pPr marL="11112" lvl="0" indent="1588" algn="l" rtl="0">
              <a:lnSpc>
                <a:spcPct val="100000"/>
              </a:lnSpc>
              <a:spcBef>
                <a:spcPts val="0"/>
              </a:spcBef>
              <a:spcAft>
                <a:spcPts val="0"/>
              </a:spcAft>
              <a:buClr>
                <a:srgbClr val="061121"/>
              </a:buClr>
              <a:buSzPts val="1800"/>
              <a:buFont typeface="Arial"/>
              <a:buNone/>
            </a:pPr>
            <a:br>
              <a:rPr lang="es-ES" sz="1800" dirty="0"/>
            </a:br>
            <a:r>
              <a:rPr lang="es-ES" sz="1800" dirty="0"/>
              <a:t>Aprenderemos qué partes conforman un buen </a:t>
            </a:r>
            <a:r>
              <a:rPr lang="es-ES" sz="1800" dirty="0" err="1"/>
              <a:t>report</a:t>
            </a:r>
            <a:r>
              <a:rPr lang="es-ES" sz="1800" dirty="0"/>
              <a:t> de ciencia de datos y cómo realizarlo.</a:t>
            </a:r>
            <a:endParaRPr dirty="0"/>
          </a:p>
        </p:txBody>
      </p:sp>
      <p:sp>
        <p:nvSpPr>
          <p:cNvPr id="107" name="Google Shape;107;g1726a4ce04a_1_10"/>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t>Objetivos</a:t>
            </a:r>
            <a:endParaRPr sz="3500"/>
          </a:p>
        </p:txBody>
      </p:sp>
      <p:sp>
        <p:nvSpPr>
          <p:cNvPr id="108" name="Google Shape;108;g1726a4ce04a_1_10"/>
          <p:cNvSpPr txBox="1">
            <a:spLocks noGrp="1"/>
          </p:cNvSpPr>
          <p:nvPr>
            <p:ph type="body" idx="3"/>
          </p:nvPr>
        </p:nvSpPr>
        <p:spPr>
          <a:xfrm>
            <a:off x="401522" y="1885192"/>
            <a:ext cx="87630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t>¿Es SpaceX eficaz?</a:t>
            </a:r>
            <a:endParaRPr/>
          </a:p>
          <a:p>
            <a:pPr marL="11112" lvl="0" indent="1588" algn="l" rtl="0">
              <a:lnSpc>
                <a:spcPct val="100000"/>
              </a:lnSpc>
              <a:spcBef>
                <a:spcPts val="0"/>
              </a:spcBef>
              <a:spcAft>
                <a:spcPts val="0"/>
              </a:spcAft>
              <a:buClr>
                <a:srgbClr val="22D3C6"/>
              </a:buClr>
              <a:buSzPts val="2000"/>
              <a:buFont typeface="Arial"/>
              <a:buNone/>
            </a:pPr>
            <a:endParaRPr/>
          </a:p>
        </p:txBody>
      </p:sp>
      <p:sp>
        <p:nvSpPr>
          <p:cNvPr id="109" name="Google Shape;109;g1726a4ce04a_1_10"/>
          <p:cNvSpPr txBox="1"/>
          <p:nvPr/>
        </p:nvSpPr>
        <p:spPr>
          <a:xfrm>
            <a:off x="10280650" y="7089775"/>
            <a:ext cx="4200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12</a:t>
            </a:fld>
            <a:endParaRPr sz="900" b="1">
              <a:solidFill>
                <a:schemeClr val="dk1"/>
              </a:solidFill>
              <a:latin typeface="Arial"/>
              <a:ea typeface="Arial"/>
              <a:cs typeface="Arial"/>
              <a:sym typeface="Arial"/>
            </a:endParaRPr>
          </a:p>
        </p:txBody>
      </p:sp>
      <p:sp>
        <p:nvSpPr>
          <p:cNvPr id="110" name="Google Shape;110;g1726a4ce04a_1_10"/>
          <p:cNvSpPr/>
          <p:nvPr/>
        </p:nvSpPr>
        <p:spPr>
          <a:xfrm>
            <a:off x="2127250" y="-317500"/>
            <a:ext cx="9144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111" name="Google Shape;111;g1726a4ce04a_1_10"/>
          <p:cNvSpPr txBox="1">
            <a:spLocks noGrp="1"/>
          </p:cNvSpPr>
          <p:nvPr>
            <p:ph type="body" idx="1"/>
          </p:nvPr>
        </p:nvSpPr>
        <p:spPr>
          <a:xfrm>
            <a:off x="755650" y="430237"/>
            <a:ext cx="8763000" cy="276900"/>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1726a4ce04a_1_21"/>
          <p:cNvPicPr preferRelativeResize="0"/>
          <p:nvPr/>
        </p:nvPicPr>
        <p:blipFill rotWithShape="1">
          <a:blip r:embed="rId3">
            <a:alphaModFix/>
          </a:blip>
          <a:srcRect b="15476"/>
          <a:stretch/>
        </p:blipFill>
        <p:spPr>
          <a:xfrm>
            <a:off x="0" y="-824523"/>
            <a:ext cx="10807700" cy="3055324"/>
          </a:xfrm>
          <a:prstGeom prst="rect">
            <a:avLst/>
          </a:prstGeom>
          <a:noFill/>
          <a:ln>
            <a:noFill/>
          </a:ln>
        </p:spPr>
      </p:pic>
      <p:sp>
        <p:nvSpPr>
          <p:cNvPr id="117" name="Google Shape;117;g1726a4ce04a_1_21"/>
          <p:cNvSpPr/>
          <p:nvPr/>
        </p:nvSpPr>
        <p:spPr>
          <a:xfrm>
            <a:off x="0" y="2025825"/>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g1726a4ce04a_1_21"/>
          <p:cNvSpPr txBox="1">
            <a:spLocks noGrp="1"/>
          </p:cNvSpPr>
          <p:nvPr>
            <p:ph type="body" idx="2"/>
          </p:nvPr>
        </p:nvSpPr>
        <p:spPr>
          <a:xfrm>
            <a:off x="565175" y="2659925"/>
            <a:ext cx="3768000" cy="3271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s-ES" sz="1200" dirty="0"/>
              <a:t>Crearemos una ETL para obtener los datos y subirlos a una base de datos MySQL.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s-ES" sz="1200" dirty="0"/>
              <a:t>Exploraremos dichas fuentes para obtener los datos para ver cuál se ajusta mejor a nuestras necesidades.</a:t>
            </a:r>
            <a:endParaRPr sz="1200" dirty="0"/>
          </a:p>
          <a:p>
            <a:pPr marL="11112" lvl="0" indent="1588" algn="l" rtl="0">
              <a:lnSpc>
                <a:spcPct val="100000"/>
              </a:lnSpc>
              <a:spcBef>
                <a:spcPts val="0"/>
              </a:spcBef>
              <a:spcAft>
                <a:spcPts val="0"/>
              </a:spcAft>
              <a:buClr>
                <a:srgbClr val="061121"/>
              </a:buClr>
              <a:buSzPts val="1800"/>
              <a:buFont typeface="Arial"/>
              <a:buNone/>
            </a:pPr>
            <a:endParaRPr sz="1800" dirty="0"/>
          </a:p>
          <a:p>
            <a:pPr marL="0" lvl="0" indent="0" algn="l" rtl="0">
              <a:lnSpc>
                <a:spcPct val="100000"/>
              </a:lnSpc>
              <a:spcBef>
                <a:spcPts val="0"/>
              </a:spcBef>
              <a:spcAft>
                <a:spcPts val="0"/>
              </a:spcAft>
              <a:buClr>
                <a:srgbClr val="061121"/>
              </a:buClr>
              <a:buSzPts val="2000"/>
              <a:buFont typeface="Arial"/>
              <a:buNone/>
            </a:pPr>
            <a:endParaRPr dirty="0"/>
          </a:p>
        </p:txBody>
      </p:sp>
      <p:sp>
        <p:nvSpPr>
          <p:cNvPr id="119" name="Google Shape;119;g1726a4ce04a_1_21"/>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solidFill>
                  <a:srgbClr val="FFFFFF"/>
                </a:solidFill>
              </a:rPr>
              <a:t>Etapas</a:t>
            </a:r>
            <a:endParaRPr sz="3500">
              <a:solidFill>
                <a:srgbClr val="FFFFFF"/>
              </a:solidFill>
            </a:endParaRPr>
          </a:p>
        </p:txBody>
      </p:sp>
      <p:sp>
        <p:nvSpPr>
          <p:cNvPr id="120" name="Google Shape;120;g1726a4ce04a_1_21"/>
          <p:cNvSpPr txBox="1">
            <a:spLocks noGrp="1"/>
          </p:cNvSpPr>
          <p:nvPr>
            <p:ph type="body" idx="3"/>
          </p:nvPr>
        </p:nvSpPr>
        <p:spPr>
          <a:xfrm>
            <a:off x="1291800" y="2025825"/>
            <a:ext cx="17499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dirty="0">
                <a:solidFill>
                  <a:schemeClr val="lt1"/>
                </a:solidFill>
              </a:rPr>
              <a:t>1 - ETL</a:t>
            </a:r>
            <a:endParaRPr dirty="0">
              <a:solidFill>
                <a:schemeClr val="lt1"/>
              </a:solidFill>
            </a:endParaRPr>
          </a:p>
        </p:txBody>
      </p:sp>
      <p:sp>
        <p:nvSpPr>
          <p:cNvPr id="121" name="Google Shape;121;g1726a4ce04a_1_21"/>
          <p:cNvSpPr txBox="1"/>
          <p:nvPr/>
        </p:nvSpPr>
        <p:spPr>
          <a:xfrm>
            <a:off x="10280650" y="7089775"/>
            <a:ext cx="4200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13</a:t>
            </a:fld>
            <a:endParaRPr sz="900" b="1">
              <a:solidFill>
                <a:schemeClr val="dk1"/>
              </a:solidFill>
              <a:latin typeface="Arial"/>
              <a:ea typeface="Arial"/>
              <a:cs typeface="Arial"/>
              <a:sym typeface="Arial"/>
            </a:endParaRPr>
          </a:p>
        </p:txBody>
      </p:sp>
      <p:sp>
        <p:nvSpPr>
          <p:cNvPr id="122" name="Google Shape;122;g1726a4ce04a_1_21"/>
          <p:cNvSpPr/>
          <p:nvPr/>
        </p:nvSpPr>
        <p:spPr>
          <a:xfrm>
            <a:off x="2127250" y="-317500"/>
            <a:ext cx="9144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123" name="Google Shape;123;g1726a4ce04a_1_21"/>
          <p:cNvSpPr txBox="1">
            <a:spLocks noGrp="1"/>
          </p:cNvSpPr>
          <p:nvPr>
            <p:ph type="body" idx="1"/>
          </p:nvPr>
        </p:nvSpPr>
        <p:spPr>
          <a:xfrm>
            <a:off x="755650" y="430237"/>
            <a:ext cx="8763000" cy="276900"/>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
        <p:nvSpPr>
          <p:cNvPr id="124" name="Google Shape;124;g1726a4ce04a_1_21"/>
          <p:cNvSpPr/>
          <p:nvPr/>
        </p:nvSpPr>
        <p:spPr>
          <a:xfrm>
            <a:off x="6999200" y="2025825"/>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g1726a4ce04a_1_21"/>
          <p:cNvSpPr txBox="1">
            <a:spLocks noGrp="1"/>
          </p:cNvSpPr>
          <p:nvPr>
            <p:ph type="body" idx="3"/>
          </p:nvPr>
        </p:nvSpPr>
        <p:spPr>
          <a:xfrm>
            <a:off x="7794300" y="2025825"/>
            <a:ext cx="25890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dirty="0">
                <a:solidFill>
                  <a:schemeClr val="lt1"/>
                </a:solidFill>
              </a:rPr>
              <a:t>3 - SQL </a:t>
            </a:r>
            <a:r>
              <a:rPr lang="es-ES" dirty="0" err="1">
                <a:solidFill>
                  <a:schemeClr val="lt1"/>
                </a:solidFill>
              </a:rPr>
              <a:t>Exploration</a:t>
            </a:r>
            <a:r>
              <a:rPr lang="es-ES" dirty="0">
                <a:solidFill>
                  <a:schemeClr val="lt1"/>
                </a:solidFill>
              </a:rPr>
              <a:t> </a:t>
            </a:r>
            <a:endParaRPr dirty="0">
              <a:solidFill>
                <a:schemeClr val="lt1"/>
              </a:solidFill>
            </a:endParaRPr>
          </a:p>
        </p:txBody>
      </p:sp>
      <p:sp>
        <p:nvSpPr>
          <p:cNvPr id="126" name="Google Shape;126;g1726a4ce04a_1_21"/>
          <p:cNvSpPr/>
          <p:nvPr/>
        </p:nvSpPr>
        <p:spPr>
          <a:xfrm>
            <a:off x="0" y="4243100"/>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g1726a4ce04a_1_21"/>
          <p:cNvSpPr txBox="1">
            <a:spLocks noGrp="1"/>
          </p:cNvSpPr>
          <p:nvPr>
            <p:ph type="body" idx="3"/>
          </p:nvPr>
        </p:nvSpPr>
        <p:spPr>
          <a:xfrm>
            <a:off x="722100" y="4243100"/>
            <a:ext cx="2364300" cy="555000"/>
          </a:xfrm>
          <a:prstGeom prst="rect">
            <a:avLst/>
          </a:prstGeom>
          <a:noFill/>
          <a:ln>
            <a:noFill/>
          </a:ln>
        </p:spPr>
        <p:txBody>
          <a:bodyPr spcFirstLastPara="1" wrap="square" lIns="91425" tIns="45700" rIns="91425" bIns="45700" anchor="t" anchorCtr="0">
            <a:noAutofit/>
          </a:bodyPr>
          <a:lstStyle/>
          <a:p>
            <a:pPr marL="11112" lvl="0" indent="1588" algn="ctr" rtl="0">
              <a:lnSpc>
                <a:spcPct val="100000"/>
              </a:lnSpc>
              <a:spcBef>
                <a:spcPts val="0"/>
              </a:spcBef>
              <a:spcAft>
                <a:spcPts val="0"/>
              </a:spcAft>
              <a:buClr>
                <a:srgbClr val="22D3C6"/>
              </a:buClr>
              <a:buSzPts val="2000"/>
              <a:buFont typeface="Arial"/>
              <a:buNone/>
            </a:pPr>
            <a:r>
              <a:rPr lang="es-ES" dirty="0">
                <a:solidFill>
                  <a:schemeClr val="lt1"/>
                </a:solidFill>
              </a:rPr>
              <a:t>2 - Data </a:t>
            </a:r>
            <a:r>
              <a:rPr lang="es-ES" dirty="0" err="1">
                <a:solidFill>
                  <a:schemeClr val="lt1"/>
                </a:solidFill>
              </a:rPr>
              <a:t>Cleaning</a:t>
            </a:r>
            <a:endParaRPr dirty="0">
              <a:solidFill>
                <a:schemeClr val="lt1"/>
              </a:solidFill>
            </a:endParaRPr>
          </a:p>
        </p:txBody>
      </p:sp>
      <p:sp>
        <p:nvSpPr>
          <p:cNvPr id="128" name="Google Shape;128;g1726a4ce04a_1_21"/>
          <p:cNvSpPr txBox="1">
            <a:spLocks noGrp="1"/>
          </p:cNvSpPr>
          <p:nvPr>
            <p:ph type="body" idx="2"/>
          </p:nvPr>
        </p:nvSpPr>
        <p:spPr>
          <a:xfrm>
            <a:off x="565175" y="4798100"/>
            <a:ext cx="3768000" cy="3271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200"/>
              <a:t>Pese a realizar una selección de la fuente los datos necesitarán cierto tratamiento.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s-ES" sz="1200"/>
              <a:t>Utilizaremos Pandas y Numpy para completar valores, deshacernos de columnas innecesarias y presentar ciertas estadísticas.</a:t>
            </a:r>
            <a:endParaRPr sz="1200"/>
          </a:p>
          <a:p>
            <a:pPr marL="11112" lvl="0" indent="1588" algn="l" rtl="0">
              <a:lnSpc>
                <a:spcPct val="100000"/>
              </a:lnSpc>
              <a:spcBef>
                <a:spcPts val="0"/>
              </a:spcBef>
              <a:spcAft>
                <a:spcPts val="0"/>
              </a:spcAft>
              <a:buClr>
                <a:srgbClr val="061121"/>
              </a:buClr>
              <a:buSzPts val="1800"/>
              <a:buFont typeface="Arial"/>
              <a:buNone/>
            </a:pPr>
            <a:endParaRPr sz="1800"/>
          </a:p>
          <a:p>
            <a:pPr marL="0" lvl="0" indent="0" algn="l" rtl="0">
              <a:lnSpc>
                <a:spcPct val="100000"/>
              </a:lnSpc>
              <a:spcBef>
                <a:spcPts val="0"/>
              </a:spcBef>
              <a:spcAft>
                <a:spcPts val="0"/>
              </a:spcAft>
              <a:buClr>
                <a:srgbClr val="061121"/>
              </a:buClr>
              <a:buSzPts val="2000"/>
              <a:buFont typeface="Arial"/>
              <a:buNone/>
            </a:pPr>
            <a:endParaRPr/>
          </a:p>
        </p:txBody>
      </p:sp>
      <p:sp>
        <p:nvSpPr>
          <p:cNvPr id="129" name="Google Shape;129;g1726a4ce04a_1_21"/>
          <p:cNvSpPr/>
          <p:nvPr/>
        </p:nvSpPr>
        <p:spPr>
          <a:xfrm>
            <a:off x="6999200" y="4189700"/>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g1726a4ce04a_1_21"/>
          <p:cNvSpPr txBox="1">
            <a:spLocks noGrp="1"/>
          </p:cNvSpPr>
          <p:nvPr>
            <p:ph type="body" idx="3"/>
          </p:nvPr>
        </p:nvSpPr>
        <p:spPr>
          <a:xfrm>
            <a:off x="7681950" y="4189700"/>
            <a:ext cx="29448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solidFill>
                  <a:schemeClr val="lt1"/>
                </a:solidFill>
              </a:rPr>
              <a:t>4 - Data visualization</a:t>
            </a:r>
            <a:endParaRPr>
              <a:solidFill>
                <a:schemeClr val="lt1"/>
              </a:solidFill>
            </a:endParaRPr>
          </a:p>
        </p:txBody>
      </p:sp>
      <p:sp>
        <p:nvSpPr>
          <p:cNvPr id="131" name="Google Shape;131;g1726a4ce04a_1_21"/>
          <p:cNvSpPr txBox="1">
            <a:spLocks noGrp="1"/>
          </p:cNvSpPr>
          <p:nvPr>
            <p:ph type="body" idx="2"/>
          </p:nvPr>
        </p:nvSpPr>
        <p:spPr>
          <a:xfrm>
            <a:off x="6858750" y="2550675"/>
            <a:ext cx="3768000" cy="3271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s-ES" sz="1200" dirty="0"/>
              <a:t>Para contestar preguntas que nos puedan ofrecer una visión sobre la evolución de SpaceX haremos uso de SQL.</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s-ES" sz="1200" dirty="0"/>
              <a:t>Subiremos nuestros datos a una base de datos de MySQL y realizaremos diferentes </a:t>
            </a:r>
            <a:r>
              <a:rPr lang="es-ES" sz="1200" dirty="0" err="1"/>
              <a:t>queries</a:t>
            </a:r>
            <a:r>
              <a:rPr lang="es-ES" sz="1200" dirty="0"/>
              <a:t> mediante </a:t>
            </a:r>
            <a:r>
              <a:rPr lang="es-ES" sz="1200" dirty="0" err="1"/>
              <a:t>SQLAlchemy</a:t>
            </a:r>
            <a:endParaRPr sz="1200" dirty="0"/>
          </a:p>
          <a:p>
            <a:pPr marL="11112" lvl="0" indent="1588" algn="l" rtl="0">
              <a:lnSpc>
                <a:spcPct val="100000"/>
              </a:lnSpc>
              <a:spcBef>
                <a:spcPts val="0"/>
              </a:spcBef>
              <a:spcAft>
                <a:spcPts val="0"/>
              </a:spcAft>
              <a:buClr>
                <a:srgbClr val="061121"/>
              </a:buClr>
              <a:buSzPts val="1800"/>
              <a:buFont typeface="Arial"/>
              <a:buNone/>
            </a:pPr>
            <a:endParaRPr sz="1800" dirty="0"/>
          </a:p>
          <a:p>
            <a:pPr marL="0" lvl="0" indent="0" algn="l" rtl="0">
              <a:lnSpc>
                <a:spcPct val="100000"/>
              </a:lnSpc>
              <a:spcBef>
                <a:spcPts val="0"/>
              </a:spcBef>
              <a:spcAft>
                <a:spcPts val="0"/>
              </a:spcAft>
              <a:buClr>
                <a:srgbClr val="061121"/>
              </a:buClr>
              <a:buSzPts val="2000"/>
              <a:buFont typeface="Arial"/>
              <a:buNone/>
            </a:pPr>
            <a:endParaRPr dirty="0"/>
          </a:p>
        </p:txBody>
      </p:sp>
      <p:sp>
        <p:nvSpPr>
          <p:cNvPr id="132" name="Google Shape;132;g1726a4ce04a_1_21"/>
          <p:cNvSpPr txBox="1">
            <a:spLocks noGrp="1"/>
          </p:cNvSpPr>
          <p:nvPr>
            <p:ph type="body" idx="2"/>
          </p:nvPr>
        </p:nvSpPr>
        <p:spPr>
          <a:xfrm>
            <a:off x="6858750" y="4637900"/>
            <a:ext cx="3768000" cy="32715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061121"/>
              </a:buClr>
              <a:buSzPts val="1800"/>
              <a:buFont typeface="Arial"/>
              <a:buNone/>
            </a:pPr>
            <a:r>
              <a:rPr lang="es-ES" sz="1200" dirty="0"/>
              <a:t>Un buen </a:t>
            </a:r>
            <a:r>
              <a:rPr lang="es-ES" sz="1200" dirty="0" err="1"/>
              <a:t>Report</a:t>
            </a:r>
            <a:r>
              <a:rPr lang="es-ES" sz="1200" dirty="0"/>
              <a:t> tiene que estar acompañado de una buena visualización. </a:t>
            </a:r>
            <a:endParaRPr sz="1200" dirty="0"/>
          </a:p>
          <a:p>
            <a:pPr marL="11112" lvl="0" indent="1588" algn="l" rtl="0">
              <a:lnSpc>
                <a:spcPct val="100000"/>
              </a:lnSpc>
              <a:spcBef>
                <a:spcPts val="0"/>
              </a:spcBef>
              <a:spcAft>
                <a:spcPts val="0"/>
              </a:spcAft>
              <a:buClr>
                <a:srgbClr val="061121"/>
              </a:buClr>
              <a:buSzPts val="1800"/>
              <a:buFont typeface="Arial"/>
              <a:buNone/>
            </a:pPr>
            <a:endParaRPr sz="1200" dirty="0"/>
          </a:p>
          <a:p>
            <a:pPr marL="11112" lvl="0" indent="1588" algn="l" rtl="0">
              <a:lnSpc>
                <a:spcPct val="100000"/>
              </a:lnSpc>
              <a:spcBef>
                <a:spcPts val="0"/>
              </a:spcBef>
              <a:spcAft>
                <a:spcPts val="0"/>
              </a:spcAft>
              <a:buClr>
                <a:srgbClr val="061121"/>
              </a:buClr>
              <a:buSzPts val="1800"/>
              <a:buFont typeface="Arial"/>
              <a:buNone/>
            </a:pPr>
            <a:r>
              <a:rPr lang="es-ES" sz="1200" dirty="0"/>
              <a:t>Aprenderemos diferentes técnicas para visualizar los datos con librerías como </a:t>
            </a:r>
            <a:r>
              <a:rPr lang="es-ES" sz="1200" dirty="0" err="1"/>
              <a:t>matplotlib</a:t>
            </a:r>
            <a:r>
              <a:rPr lang="es-ES" sz="1200" dirty="0"/>
              <a:t> o </a:t>
            </a:r>
            <a:r>
              <a:rPr lang="es-ES" sz="1200" dirty="0" err="1"/>
              <a:t>seaborn</a:t>
            </a:r>
            <a:r>
              <a:rPr lang="es-ES" sz="1200" dirty="0"/>
              <a:t>. </a:t>
            </a:r>
            <a:endParaRPr sz="1200" dirty="0"/>
          </a:p>
          <a:p>
            <a:pPr marL="0" lvl="0" indent="0" algn="l" rtl="0">
              <a:lnSpc>
                <a:spcPct val="100000"/>
              </a:lnSpc>
              <a:spcBef>
                <a:spcPts val="0"/>
              </a:spcBef>
              <a:spcAft>
                <a:spcPts val="0"/>
              </a:spcAft>
              <a:buClr>
                <a:srgbClr val="061121"/>
              </a:buClr>
              <a:buSzPts val="2000"/>
              <a:buFont typeface="Arial"/>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6725" y="871350"/>
            <a:ext cx="9686290" cy="6558823"/>
            <a:chOff x="626725" y="871350"/>
            <a:chExt cx="9686290" cy="6558823"/>
          </a:xfrm>
        </p:grpSpPr>
        <p:sp>
          <p:nvSpPr>
            <p:cNvPr id="3" name="object 3"/>
            <p:cNvSpPr/>
            <p:nvPr/>
          </p:nvSpPr>
          <p:spPr>
            <a:xfrm>
              <a:off x="626725" y="871350"/>
              <a:ext cx="9686290" cy="5114290"/>
            </a:xfrm>
            <a:custGeom>
              <a:avLst/>
              <a:gdLst/>
              <a:ahLst/>
              <a:cxnLst/>
              <a:rect l="l" t="t" r="r" b="b"/>
              <a:pathLst>
                <a:path w="9686290" h="5114290">
                  <a:moveTo>
                    <a:pt x="9686099" y="5114099"/>
                  </a:moveTo>
                  <a:lnTo>
                    <a:pt x="0" y="5114099"/>
                  </a:lnTo>
                  <a:lnTo>
                    <a:pt x="0" y="0"/>
                  </a:lnTo>
                  <a:lnTo>
                    <a:pt x="9686099" y="0"/>
                  </a:lnTo>
                  <a:lnTo>
                    <a:pt x="9686099" y="5114099"/>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6769175" y="5360450"/>
              <a:ext cx="3103049" cy="2069723"/>
            </a:xfrm>
            <a:prstGeom prst="rect">
              <a:avLst/>
            </a:prstGeom>
          </p:spPr>
        </p:pic>
        <p:pic>
          <p:nvPicPr>
            <p:cNvPr id="5" name="object 5"/>
            <p:cNvPicPr/>
            <p:nvPr/>
          </p:nvPicPr>
          <p:blipFill>
            <a:blip r:embed="rId3" cstate="print">
              <a:extLst>
                <a:ext uri="{28A0092B-C50C-407E-A947-70E740481C1C}">
                  <a14:useLocalDpi xmlns:a14="http://schemas.microsoft.com/office/drawing/2010/main" val="0"/>
                </a:ext>
              </a:extLst>
            </a:blip>
            <a:srcRect/>
            <a:stretch/>
          </p:blipFill>
          <p:spPr>
            <a:xfrm>
              <a:off x="1025825" y="2341322"/>
              <a:ext cx="2091149" cy="2788199"/>
            </a:xfrm>
            <a:prstGeom prst="ellipse">
              <a:avLst/>
            </a:prstGeom>
          </p:spPr>
        </p:pic>
      </p:grpSp>
      <p:sp>
        <p:nvSpPr>
          <p:cNvPr id="6" name="object 6"/>
          <p:cNvSpPr txBox="1"/>
          <p:nvPr/>
        </p:nvSpPr>
        <p:spPr>
          <a:xfrm>
            <a:off x="4689929" y="3205789"/>
            <a:ext cx="2972678" cy="1428596"/>
          </a:xfrm>
          <a:prstGeom prst="rect">
            <a:avLst/>
          </a:prstGeom>
        </p:spPr>
        <p:txBody>
          <a:bodyPr vert="horz" wrap="square" lIns="0" tIns="12700" rIns="0" bIns="0" rtlCol="0">
            <a:spAutoFit/>
          </a:bodyPr>
          <a:lstStyle/>
          <a:p>
            <a:pPr marL="913765">
              <a:lnSpc>
                <a:spcPct val="100000"/>
              </a:lnSpc>
              <a:spcBef>
                <a:spcPts val="100"/>
              </a:spcBef>
            </a:pPr>
            <a:r>
              <a:rPr sz="3200" b="1" spc="-10" dirty="0">
                <a:latin typeface="Calibri"/>
                <a:cs typeface="Calibri"/>
              </a:rPr>
              <a:t>Contacto:</a:t>
            </a:r>
            <a:endParaRPr sz="3200" dirty="0">
              <a:latin typeface="Calibri"/>
              <a:cs typeface="Calibri"/>
            </a:endParaRPr>
          </a:p>
          <a:p>
            <a:pPr>
              <a:lnSpc>
                <a:spcPct val="100000"/>
              </a:lnSpc>
              <a:spcBef>
                <a:spcPts val="25"/>
              </a:spcBef>
            </a:pPr>
            <a:endParaRPr sz="3200" dirty="0">
              <a:latin typeface="Calibri"/>
              <a:cs typeface="Calibri"/>
            </a:endParaRPr>
          </a:p>
          <a:p>
            <a:pPr marL="12700" algn="ctr">
              <a:lnSpc>
                <a:spcPct val="100000"/>
              </a:lnSpc>
            </a:pPr>
            <a:r>
              <a:rPr lang="es-ES" sz="2800" u="heavy" spc="30" dirty="0">
                <a:solidFill>
                  <a:srgbClr val="607D8B"/>
                </a:solidFill>
                <a:uFill>
                  <a:solidFill>
                    <a:srgbClr val="607D8B"/>
                  </a:solidFill>
                </a:uFill>
                <a:latin typeface="Verdana"/>
                <a:cs typeface="Verdana"/>
                <a:hlinkClick r:id="rId4"/>
              </a:rPr>
              <a:t>luis@lubay.es</a:t>
            </a:r>
            <a:endParaRPr sz="2800" dirty="0">
              <a:latin typeface="Verdana"/>
              <a:cs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C35006D5-C8B9-3423-9AC6-7B4DC6C16E1D}"/>
              </a:ext>
            </a:extLst>
          </p:cNvPr>
          <p:cNvSpPr txBox="1">
            <a:spLocks/>
          </p:cNvSpPr>
          <p:nvPr/>
        </p:nvSpPr>
        <p:spPr>
          <a:xfrm>
            <a:off x="552415" y="2425700"/>
            <a:ext cx="5308636" cy="1635232"/>
          </a:xfrm>
          <a:prstGeom prst="rect">
            <a:avLst/>
          </a:prstGeom>
        </p:spPr>
        <p:txBody>
          <a:bodyPr anchor="t">
            <a:noAutofit/>
          </a:bodyPr>
          <a:lstStyle>
            <a:lvl1pPr marL="0" indent="0" algn="l">
              <a:lnSpc>
                <a:spcPts val="6000"/>
              </a:lnSpc>
              <a:buNone/>
              <a:defRPr sz="5500" b="1" i="0" spc="0" baseline="0">
                <a:solidFill>
                  <a:srgbClr val="FFEA4F"/>
                </a:solidFill>
                <a:latin typeface="Arial" panose="020B0604020202020204" pitchFamily="34" charset="0"/>
                <a:ea typeface="Arial" panose="020B0604020202020204" pitchFamily="34" charset="0"/>
                <a:cs typeface="Arial" panose="020B0604020202020204" pitchFamily="34" charset="0"/>
              </a:defRPr>
            </a:lvl1pPr>
            <a:lvl2pPr marL="457200">
              <a:lnSpc>
                <a:spcPts val="4880"/>
              </a:lnSpc>
              <a:defRPr sz="4250">
                <a:latin typeface="+mn-lt"/>
                <a:ea typeface="+mn-ea"/>
                <a:cs typeface="+mn-cs"/>
              </a:defRPr>
            </a:lvl2pPr>
            <a:lvl3pPr marL="914400">
              <a:lnSpc>
                <a:spcPts val="4880"/>
              </a:lnSpc>
              <a:defRPr sz="4250">
                <a:latin typeface="+mn-lt"/>
                <a:ea typeface="+mn-ea"/>
                <a:cs typeface="+mn-cs"/>
              </a:defRPr>
            </a:lvl3pPr>
            <a:lvl4pPr marL="1371600">
              <a:lnSpc>
                <a:spcPts val="4880"/>
              </a:lnSpc>
              <a:defRPr sz="4250">
                <a:latin typeface="+mn-lt"/>
                <a:ea typeface="+mn-ea"/>
                <a:cs typeface="+mn-cs"/>
              </a:defRPr>
            </a:lvl4pPr>
            <a:lvl5pPr marL="1828800">
              <a:lnSpc>
                <a:spcPts val="4880"/>
              </a:lnSpc>
              <a:defRPr sz="4250">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kern="0" dirty="0"/>
              <a:t>Data Science &amp; Machine Learning</a:t>
            </a:r>
          </a:p>
        </p:txBody>
      </p:sp>
    </p:spTree>
    <p:extLst>
      <p:ext uri="{BB962C8B-B14F-4D97-AF65-F5344CB8AC3E}">
        <p14:creationId xmlns:p14="http://schemas.microsoft.com/office/powerpoint/2010/main" val="419502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
            <a:extLst>
              <a:ext uri="{FF2B5EF4-FFF2-40B4-BE49-F238E27FC236}">
                <a16:creationId xmlns:a16="http://schemas.microsoft.com/office/drawing/2014/main" id="{0CC32039-B94C-1CEF-F592-3ACF222B0D72}"/>
              </a:ext>
            </a:extLst>
          </p:cNvPr>
          <p:cNvSpPr>
            <a:spLocks noGrp="1"/>
          </p:cNvSpPr>
          <p:nvPr>
            <p:ph type="body" sz="quarter" idx="16"/>
          </p:nvPr>
        </p:nvSpPr>
        <p:spPr>
          <a:xfrm>
            <a:off x="552414" y="2425700"/>
            <a:ext cx="6375435" cy="1635232"/>
          </a:xfrm>
        </p:spPr>
        <p:txBody>
          <a:bodyPr/>
          <a:lstStyle/>
          <a:p>
            <a:r>
              <a:rPr lang="es-ES" dirty="0"/>
              <a:t>Data Science &amp; Machine Learning</a:t>
            </a:r>
          </a:p>
        </p:txBody>
      </p:sp>
    </p:spTree>
    <p:extLst>
      <p:ext uri="{BB962C8B-B14F-4D97-AF65-F5344CB8AC3E}">
        <p14:creationId xmlns:p14="http://schemas.microsoft.com/office/powerpoint/2010/main" val="2397015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B55CE2E-6CDE-1E4D-86B7-3A6E29B411E7}"/>
              </a:ext>
            </a:extLst>
          </p:cNvPr>
          <p:cNvSpPr>
            <a:spLocks noGrp="1"/>
          </p:cNvSpPr>
          <p:nvPr>
            <p:ph type="title"/>
          </p:nvPr>
        </p:nvSpPr>
        <p:spPr/>
        <p:txBody>
          <a:bodyPr/>
          <a:lstStyle/>
          <a:p>
            <a:endParaRPr lang="es-ES"/>
          </a:p>
        </p:txBody>
      </p:sp>
      <p:sp>
        <p:nvSpPr>
          <p:cNvPr id="6" name="Marcador de texto 5">
            <a:extLst>
              <a:ext uri="{FF2B5EF4-FFF2-40B4-BE49-F238E27FC236}">
                <a16:creationId xmlns:a16="http://schemas.microsoft.com/office/drawing/2014/main" id="{E9B7169A-05ED-BF71-CD8D-D6D766242C8C}"/>
              </a:ext>
            </a:extLst>
          </p:cNvPr>
          <p:cNvSpPr>
            <a:spLocks noGrp="1"/>
          </p:cNvSpPr>
          <p:nvPr>
            <p:ph type="body" sz="quarter" idx="17"/>
          </p:nvPr>
        </p:nvSpPr>
        <p:spPr/>
        <p:txBody>
          <a:bodyPr/>
          <a:lstStyle/>
          <a:p>
            <a:r>
              <a:rPr lang="es-ES" dirty="0"/>
              <a:t>Data Science &amp; Machine Learning</a:t>
            </a:r>
          </a:p>
          <a:p>
            <a:endParaRPr lang="es-ES" dirty="0"/>
          </a:p>
        </p:txBody>
      </p:sp>
      <p:sp>
        <p:nvSpPr>
          <p:cNvPr id="7" name="Marcador de texto 1">
            <a:extLst>
              <a:ext uri="{FF2B5EF4-FFF2-40B4-BE49-F238E27FC236}">
                <a16:creationId xmlns:a16="http://schemas.microsoft.com/office/drawing/2014/main" id="{50A4AE5C-01E9-02D7-1B94-C94DB25E8FB6}"/>
              </a:ext>
            </a:extLst>
          </p:cNvPr>
          <p:cNvSpPr>
            <a:spLocks noGrp="1"/>
          </p:cNvSpPr>
          <p:nvPr>
            <p:ph type="body" sz="quarter" idx="16"/>
          </p:nvPr>
        </p:nvSpPr>
        <p:spPr>
          <a:xfrm>
            <a:off x="831849" y="2299820"/>
            <a:ext cx="5089979" cy="3785293"/>
          </a:xfrm>
        </p:spPr>
        <p:txBody>
          <a:bodyPr/>
          <a:lstStyle/>
          <a:p>
            <a:r>
              <a:rPr lang="es-ES" sz="2000" spc="105" dirty="0"/>
              <a:t>1. Data </a:t>
            </a:r>
            <a:r>
              <a:rPr lang="es-ES" sz="2000" spc="105" dirty="0" err="1"/>
              <a:t>Cleaning</a:t>
            </a:r>
            <a:br>
              <a:rPr lang="es-ES" sz="2000" spc="105" dirty="0"/>
            </a:br>
            <a:r>
              <a:rPr lang="es-ES" sz="2000" spc="105" dirty="0"/>
              <a:t>	</a:t>
            </a:r>
            <a:r>
              <a:rPr lang="es-ES" spc="105" dirty="0"/>
              <a:t>1.1 Preprocesamiento</a:t>
            </a:r>
            <a:br>
              <a:rPr lang="es-ES" spc="105" dirty="0"/>
            </a:br>
            <a:r>
              <a:rPr lang="es-ES" spc="105" dirty="0"/>
              <a:t>	1.2 Incompletos</a:t>
            </a:r>
            <a:br>
              <a:rPr lang="es-ES" spc="105" dirty="0"/>
            </a:br>
            <a:r>
              <a:rPr lang="es-ES" spc="105" dirty="0"/>
              <a:t>	1.3 Valores atípicos</a:t>
            </a:r>
            <a:endParaRPr lang="es-ES" sz="2000" spc="105" dirty="0"/>
          </a:p>
          <a:p>
            <a:endParaRPr lang="es-ES" sz="2000" spc="105" dirty="0"/>
          </a:p>
          <a:p>
            <a:r>
              <a:rPr lang="es-ES" sz="2000" spc="105" dirty="0"/>
              <a:t>2. ETL</a:t>
            </a:r>
          </a:p>
          <a:p>
            <a:br>
              <a:rPr lang="es-ES" sz="2000" spc="105" dirty="0"/>
            </a:br>
            <a:r>
              <a:rPr lang="es-ES" sz="2000" spc="105" dirty="0"/>
              <a:t>3. Ejercicio SpaceX</a:t>
            </a:r>
            <a:br>
              <a:rPr lang="es-ES" sz="2000" spc="105" dirty="0"/>
            </a:br>
            <a:r>
              <a:rPr lang="es-ES" sz="2000" spc="105" dirty="0"/>
              <a:t>	</a:t>
            </a:r>
            <a:r>
              <a:rPr lang="es-ES" spc="105" dirty="0"/>
              <a:t>3.1 ETL</a:t>
            </a:r>
            <a:br>
              <a:rPr lang="es-ES" spc="105" dirty="0"/>
            </a:br>
            <a:r>
              <a:rPr lang="es-ES" spc="105" dirty="0"/>
              <a:t>	3.2 Data </a:t>
            </a:r>
            <a:r>
              <a:rPr lang="es-ES" spc="105" dirty="0" err="1"/>
              <a:t>cleaning</a:t>
            </a:r>
            <a:br>
              <a:rPr lang="es-ES" spc="105" dirty="0"/>
            </a:br>
            <a:r>
              <a:rPr lang="es-ES" spc="105" dirty="0"/>
              <a:t>	3.3 SQL </a:t>
            </a:r>
            <a:r>
              <a:rPr lang="es-ES" spc="105" dirty="0" err="1"/>
              <a:t>Exploration</a:t>
            </a:r>
            <a:endParaRPr lang="es-ES" spc="105" dirty="0"/>
          </a:p>
          <a:p>
            <a:r>
              <a:rPr lang="es-ES" spc="105" dirty="0"/>
              <a:t>	3.4 Data </a:t>
            </a:r>
            <a:r>
              <a:rPr lang="es-ES" spc="105" dirty="0" err="1"/>
              <a:t>Visualization</a:t>
            </a:r>
            <a:endParaRPr lang="es-ES" dirty="0"/>
          </a:p>
          <a:p>
            <a:endParaRPr lang="es-ES" dirty="0"/>
          </a:p>
        </p:txBody>
      </p:sp>
    </p:spTree>
    <p:extLst>
      <p:ext uri="{BB962C8B-B14F-4D97-AF65-F5344CB8AC3E}">
        <p14:creationId xmlns:p14="http://schemas.microsoft.com/office/powerpoint/2010/main" val="59283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5"/>
          <p:cNvSpPr txBox="1">
            <a:spLocks noGrp="1"/>
          </p:cNvSpPr>
          <p:nvPr>
            <p:ph type="body" idx="1"/>
          </p:nvPr>
        </p:nvSpPr>
        <p:spPr>
          <a:xfrm>
            <a:off x="755650" y="669278"/>
            <a:ext cx="7354082" cy="276999"/>
          </a:xfrm>
          <a:prstGeom prst="rect">
            <a:avLst/>
          </a:prstGeom>
          <a:noFill/>
          <a:ln>
            <a:noFill/>
          </a:ln>
        </p:spPr>
        <p:txBody>
          <a:bodyPr spcFirstLastPara="1" wrap="square" lIns="91425" tIns="45700" rIns="91425" bIns="45700" anchor="t" anchorCtr="0">
            <a:noAutofit/>
          </a:bodyPr>
          <a:lstStyle/>
          <a:p>
            <a:r>
              <a:rPr lang="es-ES" dirty="0"/>
              <a:t>Data Science &amp; Machine Learning</a:t>
            </a:r>
          </a:p>
          <a:p>
            <a:pPr marL="0" lvl="0" indent="0" algn="l" rtl="0">
              <a:lnSpc>
                <a:spcPct val="100000"/>
              </a:lnSpc>
              <a:spcBef>
                <a:spcPts val="0"/>
              </a:spcBef>
              <a:spcAft>
                <a:spcPts val="0"/>
              </a:spcAft>
              <a:buClr>
                <a:schemeClr val="lt1"/>
              </a:buClr>
              <a:buSzPts val="900"/>
              <a:buFont typeface="Arial"/>
              <a:buNone/>
            </a:pPr>
            <a:endParaRPr dirty="0"/>
          </a:p>
        </p:txBody>
      </p:sp>
      <p:sp>
        <p:nvSpPr>
          <p:cNvPr id="87" name="Google Shape;87;p5"/>
          <p:cNvSpPr txBox="1">
            <a:spLocks noGrp="1"/>
          </p:cNvSpPr>
          <p:nvPr>
            <p:ph type="body" idx="2"/>
          </p:nvPr>
        </p:nvSpPr>
        <p:spPr>
          <a:xfrm>
            <a:off x="955582" y="3120140"/>
            <a:ext cx="7720500" cy="13476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rgbClr val="22D3C6"/>
              </a:buClr>
              <a:buSzPts val="6600"/>
              <a:buFont typeface="Arial"/>
              <a:buNone/>
            </a:pPr>
            <a:r>
              <a:rPr lang="es-ES" dirty="0">
                <a:solidFill>
                  <a:srgbClr val="22D3C6"/>
                </a:solidFill>
              </a:rPr>
              <a:t>Data </a:t>
            </a:r>
            <a:r>
              <a:rPr lang="es-ES" dirty="0" err="1">
                <a:solidFill>
                  <a:srgbClr val="22D3C6"/>
                </a:solidFill>
              </a:rPr>
              <a:t>cleaning</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50" y="6350"/>
            <a:ext cx="10800080" cy="7731125"/>
          </a:xfrm>
          <a:custGeom>
            <a:avLst/>
            <a:gdLst/>
            <a:ahLst/>
            <a:cxnLst/>
            <a:rect l="l" t="t" r="r" b="b"/>
            <a:pathLst>
              <a:path w="10800080" h="7731125">
                <a:moveTo>
                  <a:pt x="10800002" y="7730857"/>
                </a:moveTo>
                <a:lnTo>
                  <a:pt x="0" y="7730857"/>
                </a:lnTo>
                <a:lnTo>
                  <a:pt x="0" y="0"/>
                </a:lnTo>
                <a:lnTo>
                  <a:pt x="10800002" y="0"/>
                </a:lnTo>
                <a:lnTo>
                  <a:pt x="10800002" y="7730857"/>
                </a:lnTo>
                <a:close/>
              </a:path>
            </a:pathLst>
          </a:custGeom>
          <a:ln w="12699">
            <a:solidFill>
              <a:srgbClr val="1C1C1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828675" y="690105"/>
            <a:ext cx="1907398" cy="30264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s-ES" sz="900" b="1" i="0" u="none" strike="noStrike" kern="1200" cap="none" spc="-5" normalizeH="0" baseline="0" noProof="0" dirty="0">
                <a:ln>
                  <a:noFill/>
                </a:ln>
                <a:solidFill>
                  <a:srgbClr val="22D3C6"/>
                </a:solidFill>
                <a:effectLst/>
                <a:uLnTx/>
                <a:uFillTx/>
                <a:latin typeface="Arial"/>
                <a:ea typeface="+mn-ea"/>
                <a:cs typeface="Arial"/>
              </a:rPr>
              <a:t>Data Science &amp; Machine Learning</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s-ES" sz="900" b="0" i="0" u="none" strike="noStrike" kern="1200" cap="none" spc="0" normalizeH="0" baseline="0" noProof="0" dirty="0">
              <a:ln>
                <a:noFill/>
              </a:ln>
              <a:solidFill>
                <a:prstClr val="black"/>
              </a:solidFill>
              <a:effectLst/>
              <a:uLnTx/>
              <a:uFillTx/>
              <a:latin typeface="Arial"/>
              <a:ea typeface="+mn-ea"/>
              <a:cs typeface="Arial"/>
            </a:endParaRPr>
          </a:p>
        </p:txBody>
      </p:sp>
      <p:sp>
        <p:nvSpPr>
          <p:cNvPr id="4" name="object 4"/>
          <p:cNvSpPr txBox="1">
            <a:spLocks noGrp="1"/>
          </p:cNvSpPr>
          <p:nvPr>
            <p:ph type="title"/>
          </p:nvPr>
        </p:nvSpPr>
        <p:spPr>
          <a:xfrm>
            <a:off x="758825" y="897001"/>
            <a:ext cx="4035425" cy="443711"/>
          </a:xfrm>
          <a:prstGeom prst="rect">
            <a:avLst/>
          </a:prstGeom>
        </p:spPr>
        <p:txBody>
          <a:bodyPr vert="horz" wrap="square" lIns="0" tIns="12700" rIns="0" bIns="0" rtlCol="0">
            <a:spAutoFit/>
          </a:bodyPr>
          <a:lstStyle/>
          <a:p>
            <a:pPr marL="12700" algn="ctr">
              <a:lnSpc>
                <a:spcPct val="100000"/>
              </a:lnSpc>
              <a:spcBef>
                <a:spcPts val="100"/>
              </a:spcBef>
            </a:pPr>
            <a:r>
              <a:rPr lang="es-ES" spc="-10" dirty="0"/>
              <a:t>PREPROCESAMIENTO</a:t>
            </a:r>
            <a:endParaRPr spc="-60" dirty="0"/>
          </a:p>
        </p:txBody>
      </p:sp>
      <p:sp>
        <p:nvSpPr>
          <p:cNvPr id="5" name="object 5"/>
          <p:cNvSpPr/>
          <p:nvPr/>
        </p:nvSpPr>
        <p:spPr>
          <a:xfrm>
            <a:off x="747325" y="2379375"/>
            <a:ext cx="5826760" cy="213360"/>
          </a:xfrm>
          <a:custGeom>
            <a:avLst/>
            <a:gdLst/>
            <a:ahLst/>
            <a:cxnLst/>
            <a:rect l="l" t="t" r="r" b="b"/>
            <a:pathLst>
              <a:path w="5826759" h="213360">
                <a:moveTo>
                  <a:pt x="5826382" y="213359"/>
                </a:moveTo>
                <a:lnTo>
                  <a:pt x="0" y="213359"/>
                </a:lnTo>
                <a:lnTo>
                  <a:pt x="0" y="0"/>
                </a:lnTo>
                <a:lnTo>
                  <a:pt x="5826382" y="0"/>
                </a:lnTo>
                <a:lnTo>
                  <a:pt x="5826382" y="21335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734625" y="2359562"/>
            <a:ext cx="5848350"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Una</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vez</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tenemos</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los</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datos</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explorados</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empezamos</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a</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diagnosticar….</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txBox="1"/>
          <p:nvPr/>
        </p:nvSpPr>
        <p:spPr>
          <a:xfrm>
            <a:off x="868593" y="2806094"/>
            <a:ext cx="1698625" cy="213360"/>
          </a:xfrm>
          <a:prstGeom prst="rect">
            <a:avLst/>
          </a:prstGeom>
          <a:solidFill>
            <a:srgbClr val="FFFFFF"/>
          </a:solidFill>
        </p:spPr>
        <p:txBody>
          <a:bodyPr vert="horz" wrap="square" lIns="0" tIns="0" rIns="0" bIns="0" rtlCol="0">
            <a:spAutoFit/>
          </a:bodyPr>
          <a:lstStyle/>
          <a:p>
            <a:pPr marL="335280" marR="0" lvl="0" indent="-335280" algn="l" defTabSz="914400" rtl="0" eaLnBrk="1" fontAlgn="auto" latinLnBrk="0" hangingPunct="1">
              <a:lnSpc>
                <a:spcPts val="1625"/>
              </a:lnSpc>
              <a:spcBef>
                <a:spcPts val="0"/>
              </a:spcBef>
              <a:spcAft>
                <a:spcPts val="0"/>
              </a:spcAft>
              <a:buClrTx/>
              <a:buSzTx/>
              <a:buFontTx/>
              <a:buChar char="●"/>
              <a:tabLst>
                <a:tab pos="335280" algn="l"/>
                <a:tab pos="3365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Incompletitudes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8" name="object 8"/>
          <p:cNvSpPr txBox="1"/>
          <p:nvPr/>
        </p:nvSpPr>
        <p:spPr>
          <a:xfrm>
            <a:off x="868593" y="3019455"/>
            <a:ext cx="842644" cy="213360"/>
          </a:xfrm>
          <a:prstGeom prst="rect">
            <a:avLst/>
          </a:prstGeom>
          <a:solidFill>
            <a:srgbClr val="FFFFFF"/>
          </a:solidFill>
        </p:spPr>
        <p:txBody>
          <a:bodyPr vert="horz" wrap="square" lIns="0" tIns="0" rIns="0" bIns="0" rtlCol="0">
            <a:spAutoFit/>
          </a:bodyPr>
          <a:lstStyle/>
          <a:p>
            <a:pPr marL="335280" marR="0" lvl="0" indent="-335280" algn="l" defTabSz="914400" rtl="0" eaLnBrk="1" fontAlgn="auto" latinLnBrk="0" hangingPunct="1">
              <a:lnSpc>
                <a:spcPts val="1625"/>
              </a:lnSpc>
              <a:spcBef>
                <a:spcPts val="0"/>
              </a:spcBef>
              <a:spcAft>
                <a:spcPts val="0"/>
              </a:spcAft>
              <a:buClrTx/>
              <a:buSzTx/>
              <a:buFontTx/>
              <a:buChar char="●"/>
              <a:tabLst>
                <a:tab pos="335280" algn="l"/>
                <a:tab pos="3365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Nulos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txBox="1"/>
          <p:nvPr/>
        </p:nvSpPr>
        <p:spPr>
          <a:xfrm>
            <a:off x="868593" y="3232815"/>
            <a:ext cx="2281555" cy="213360"/>
          </a:xfrm>
          <a:prstGeom prst="rect">
            <a:avLst/>
          </a:prstGeom>
          <a:solidFill>
            <a:srgbClr val="FFFFFF"/>
          </a:solidFill>
        </p:spPr>
        <p:txBody>
          <a:bodyPr vert="horz" wrap="square" lIns="0" tIns="0" rIns="0" bIns="0" rtlCol="0">
            <a:spAutoFit/>
          </a:bodyPr>
          <a:lstStyle/>
          <a:p>
            <a:pPr marL="335280" marR="0" lvl="0" indent="-335280" algn="l" defTabSz="914400" rtl="0" eaLnBrk="1" fontAlgn="auto" latinLnBrk="0" hangingPunct="1">
              <a:lnSpc>
                <a:spcPts val="1625"/>
              </a:lnSpc>
              <a:spcBef>
                <a:spcPts val="0"/>
              </a:spcBef>
              <a:spcAft>
                <a:spcPts val="0"/>
              </a:spcAft>
              <a:buClrTx/>
              <a:buSzTx/>
              <a:buFontTx/>
              <a:buChar char="●"/>
              <a:tabLst>
                <a:tab pos="335280" algn="l"/>
                <a:tab pos="3365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Incoherentes</a:t>
            </a:r>
            <a:r>
              <a:rPr kumimoji="0" sz="1400" b="1" i="0" u="none" strike="noStrike" kern="1200" cap="none" spc="-5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(Outliers)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10"/>
          <p:cNvSpPr txBox="1"/>
          <p:nvPr/>
        </p:nvSpPr>
        <p:spPr>
          <a:xfrm>
            <a:off x="868593" y="3446174"/>
            <a:ext cx="1363345" cy="213360"/>
          </a:xfrm>
          <a:prstGeom prst="rect">
            <a:avLst/>
          </a:prstGeom>
          <a:solidFill>
            <a:srgbClr val="FFFFFF"/>
          </a:solidFill>
        </p:spPr>
        <p:txBody>
          <a:bodyPr vert="horz" wrap="square" lIns="0" tIns="0" rIns="0" bIns="0" rtlCol="0">
            <a:spAutoFit/>
          </a:bodyPr>
          <a:lstStyle/>
          <a:p>
            <a:pPr marL="335280" marR="0" lvl="0" indent="-335280" algn="l" defTabSz="914400" rtl="0" eaLnBrk="1" fontAlgn="auto" latinLnBrk="0" hangingPunct="1">
              <a:lnSpc>
                <a:spcPts val="1625"/>
              </a:lnSpc>
              <a:spcBef>
                <a:spcPts val="0"/>
              </a:spcBef>
              <a:spcAft>
                <a:spcPts val="0"/>
              </a:spcAft>
              <a:buClrTx/>
              <a:buSzTx/>
              <a:buFontTx/>
              <a:buChar char="●"/>
              <a:tabLst>
                <a:tab pos="335280" algn="l"/>
                <a:tab pos="3365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Inexistentes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11" name="object 11"/>
          <p:cNvGrpSpPr/>
          <p:nvPr/>
        </p:nvGrpSpPr>
        <p:grpSpPr>
          <a:xfrm>
            <a:off x="592949" y="3079225"/>
            <a:ext cx="9540240" cy="4140835"/>
            <a:chOff x="592949" y="3079225"/>
            <a:chExt cx="9540240" cy="4140835"/>
          </a:xfrm>
        </p:grpSpPr>
        <p:pic>
          <p:nvPicPr>
            <p:cNvPr id="12" name="object 12"/>
            <p:cNvPicPr/>
            <p:nvPr/>
          </p:nvPicPr>
          <p:blipFill>
            <a:blip r:embed="rId2" cstate="print"/>
            <a:stretch>
              <a:fillRect/>
            </a:stretch>
          </p:blipFill>
          <p:spPr>
            <a:xfrm>
              <a:off x="6004775" y="3079225"/>
              <a:ext cx="4128074" cy="4140574"/>
            </a:xfrm>
            <a:prstGeom prst="rect">
              <a:avLst/>
            </a:prstGeom>
          </p:spPr>
        </p:pic>
        <p:sp>
          <p:nvSpPr>
            <p:cNvPr id="13" name="object 13"/>
            <p:cNvSpPr/>
            <p:nvPr/>
          </p:nvSpPr>
          <p:spPr>
            <a:xfrm>
              <a:off x="8681299" y="4481099"/>
              <a:ext cx="1255395" cy="551180"/>
            </a:xfrm>
            <a:custGeom>
              <a:avLst/>
              <a:gdLst/>
              <a:ahLst/>
              <a:cxnLst/>
              <a:rect l="l" t="t" r="r" b="b"/>
              <a:pathLst>
                <a:path w="1255395" h="551179">
                  <a:moveTo>
                    <a:pt x="0" y="0"/>
                  </a:moveTo>
                  <a:lnTo>
                    <a:pt x="1255199" y="0"/>
                  </a:lnTo>
                  <a:lnTo>
                    <a:pt x="1255199" y="551099"/>
                  </a:lnTo>
                  <a:lnTo>
                    <a:pt x="0" y="551099"/>
                  </a:lnTo>
                  <a:lnTo>
                    <a:pt x="0" y="0"/>
                  </a:lnTo>
                  <a:close/>
                </a:path>
              </a:pathLst>
            </a:custGeom>
            <a:ln w="190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4" name="object 14"/>
            <p:cNvPicPr/>
            <p:nvPr/>
          </p:nvPicPr>
          <p:blipFill>
            <a:blip r:embed="rId3" cstate="print"/>
            <a:stretch>
              <a:fillRect/>
            </a:stretch>
          </p:blipFill>
          <p:spPr>
            <a:xfrm>
              <a:off x="592949" y="4084175"/>
              <a:ext cx="2143124" cy="2143124"/>
            </a:xfrm>
            <a:prstGeom prst="rect">
              <a:avLst/>
            </a:prstGeom>
          </p:spPr>
        </p:pic>
      </p:grpSp>
      <p:sp>
        <p:nvSpPr>
          <p:cNvPr id="15" name="object 15"/>
          <p:cNvSpPr txBox="1"/>
          <p:nvPr/>
        </p:nvSpPr>
        <p:spPr>
          <a:xfrm>
            <a:off x="562799" y="6854650"/>
            <a:ext cx="4345940" cy="243840"/>
          </a:xfrm>
          <a:prstGeom prst="rect">
            <a:avLst/>
          </a:prstGeom>
          <a:solidFill>
            <a:srgbClr val="FFFFFF"/>
          </a:solidFill>
        </p:spPr>
        <p:txBody>
          <a:bodyPr vert="horz" wrap="square" lIns="0" tIns="0" rIns="0" bIns="0" rtlCol="0">
            <a:spAutoFit/>
          </a:bodyPr>
          <a:lstStyle/>
          <a:p>
            <a:pPr marL="0" marR="0" lvl="0" indent="0" algn="l" defTabSz="914400" rtl="0" eaLnBrk="1" fontAlgn="auto" latinLnBrk="0" hangingPunct="1">
              <a:lnSpc>
                <a:spcPts val="1855"/>
              </a:lnSpc>
              <a:spcBef>
                <a:spcPts val="0"/>
              </a:spcBef>
              <a:spcAft>
                <a:spcPts val="0"/>
              </a:spcAft>
              <a:buClrTx/>
              <a:buSzTx/>
              <a:buFontTx/>
              <a:buNone/>
              <a:tabLst/>
              <a:defRPr/>
            </a:pPr>
            <a:r>
              <a:rPr kumimoji="0" sz="1600" b="1" i="0" u="none" strike="noStrike" kern="1200" cap="none" spc="-5" normalizeH="0" baseline="0" noProof="0" dirty="0">
                <a:ln>
                  <a:noFill/>
                </a:ln>
                <a:solidFill>
                  <a:srgbClr val="FF0000"/>
                </a:solidFill>
                <a:effectLst/>
                <a:uLnTx/>
                <a:uFillTx/>
                <a:latin typeface="Arial"/>
                <a:ea typeface="+mn-ea"/>
                <a:cs typeface="Arial"/>
              </a:rPr>
              <a:t>ESTE</a:t>
            </a:r>
            <a:r>
              <a:rPr kumimoji="0" sz="1600" b="1" i="0" u="none" strike="noStrike" kern="1200" cap="none" spc="-20"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ES</a:t>
            </a:r>
            <a:r>
              <a:rPr kumimoji="0" sz="1600" b="1" i="0" u="none" strike="noStrike" kern="1200" cap="none" spc="-15"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NUESTRO</a:t>
            </a:r>
            <a:r>
              <a:rPr kumimoji="0" sz="1600" b="1" i="0" u="none" strike="noStrike" kern="1200" cap="none" spc="-15" normalizeH="0" baseline="0" noProof="0" dirty="0">
                <a:ln>
                  <a:noFill/>
                </a:ln>
                <a:solidFill>
                  <a:srgbClr val="FF0000"/>
                </a:solidFill>
                <a:effectLst/>
                <a:uLnTx/>
                <a:uFillTx/>
                <a:latin typeface="Arial"/>
                <a:ea typeface="+mn-ea"/>
                <a:cs typeface="Arial"/>
              </a:rPr>
              <a:t> </a:t>
            </a:r>
            <a:r>
              <a:rPr kumimoji="0" sz="1600" b="1" i="0" u="none" strike="noStrike" kern="1200" cap="none" spc="-45" normalizeH="0" baseline="0" noProof="0" dirty="0">
                <a:ln>
                  <a:noFill/>
                </a:ln>
                <a:solidFill>
                  <a:srgbClr val="FF0000"/>
                </a:solidFill>
                <a:effectLst/>
                <a:uLnTx/>
                <a:uFillTx/>
                <a:latin typeface="Arial"/>
                <a:ea typeface="+mn-ea"/>
                <a:cs typeface="Arial"/>
              </a:rPr>
              <a:t>PAN</a:t>
            </a:r>
            <a:r>
              <a:rPr kumimoji="0" sz="1600" b="1" i="0" u="none" strike="noStrike" kern="1200" cap="none" spc="-15"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EN</a:t>
            </a:r>
            <a:r>
              <a:rPr kumimoji="0" sz="1600" b="1" i="0" u="none" strike="noStrike" kern="1200" cap="none" spc="-15"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LA</a:t>
            </a:r>
            <a:r>
              <a:rPr kumimoji="0" sz="1600" b="1" i="0" u="none" strike="noStrike" kern="1200" cap="none" spc="-75"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REALIDAD…</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50" y="6350"/>
            <a:ext cx="10800080" cy="7731125"/>
          </a:xfrm>
          <a:custGeom>
            <a:avLst/>
            <a:gdLst/>
            <a:ahLst/>
            <a:cxnLst/>
            <a:rect l="l" t="t" r="r" b="b"/>
            <a:pathLst>
              <a:path w="10800080" h="7731125">
                <a:moveTo>
                  <a:pt x="10800002" y="7730857"/>
                </a:moveTo>
                <a:lnTo>
                  <a:pt x="0" y="7730857"/>
                </a:lnTo>
                <a:lnTo>
                  <a:pt x="0" y="0"/>
                </a:lnTo>
                <a:lnTo>
                  <a:pt x="10800002" y="0"/>
                </a:lnTo>
                <a:lnTo>
                  <a:pt x="10800002" y="7730857"/>
                </a:lnTo>
                <a:close/>
              </a:path>
            </a:pathLst>
          </a:custGeom>
          <a:ln w="12699">
            <a:solidFill>
              <a:srgbClr val="1C1C1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825" y="897001"/>
            <a:ext cx="2623820" cy="452120"/>
          </a:xfrm>
          <a:prstGeom prst="rect">
            <a:avLst/>
          </a:prstGeom>
        </p:spPr>
        <p:txBody>
          <a:bodyPr vert="horz" wrap="square" lIns="0" tIns="12700" rIns="0" bIns="0" rtlCol="0">
            <a:spAutoFit/>
          </a:bodyPr>
          <a:lstStyle/>
          <a:p>
            <a:pPr marL="12700">
              <a:lnSpc>
                <a:spcPct val="100000"/>
              </a:lnSpc>
              <a:spcBef>
                <a:spcPts val="100"/>
              </a:spcBef>
            </a:pPr>
            <a:r>
              <a:rPr spc="-5" dirty="0"/>
              <a:t>INCOMPLE</a:t>
            </a:r>
            <a:r>
              <a:rPr spc="-55" dirty="0"/>
              <a:t>T</a:t>
            </a:r>
            <a:r>
              <a:rPr spc="-5" dirty="0"/>
              <a:t>OS</a:t>
            </a:r>
          </a:p>
        </p:txBody>
      </p:sp>
      <p:pic>
        <p:nvPicPr>
          <p:cNvPr id="5" name="object 5"/>
          <p:cNvPicPr/>
          <p:nvPr/>
        </p:nvPicPr>
        <p:blipFill>
          <a:blip r:embed="rId2" cstate="print"/>
          <a:stretch>
            <a:fillRect/>
          </a:stretch>
        </p:blipFill>
        <p:spPr>
          <a:xfrm>
            <a:off x="6640350" y="1764602"/>
            <a:ext cx="3836124" cy="3124474"/>
          </a:xfrm>
          <a:prstGeom prst="rect">
            <a:avLst/>
          </a:prstGeom>
        </p:spPr>
      </p:pic>
      <p:sp>
        <p:nvSpPr>
          <p:cNvPr id="6" name="object 6"/>
          <p:cNvSpPr txBox="1"/>
          <p:nvPr/>
        </p:nvSpPr>
        <p:spPr>
          <a:xfrm>
            <a:off x="442524" y="2303175"/>
            <a:ext cx="3080385" cy="213360"/>
          </a:xfrm>
          <a:prstGeom prst="rect">
            <a:avLst/>
          </a:prstGeom>
          <a:solidFill>
            <a:srgbClr val="FFFFFF"/>
          </a:solidFill>
        </p:spPr>
        <p:txBody>
          <a:bodyPr vert="horz" wrap="square" lIns="0" tIns="0" rIns="0" bIns="0" rtlCol="0">
            <a:spAutoFit/>
          </a:bodyPr>
          <a:lstStyle/>
          <a:p>
            <a:pPr marL="0" marR="0" lvl="0" indent="0" algn="l" defTabSz="914400" rtl="0" eaLnBrk="1" fontAlgn="auto" latinLnBrk="0" hangingPunct="1">
              <a:lnSpc>
                <a:spcPts val="1625"/>
              </a:lnSpc>
              <a:spcBef>
                <a:spcPts val="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IDENTIFICARLOS</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y</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“MARCARLOS”: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txBox="1"/>
          <p:nvPr/>
        </p:nvSpPr>
        <p:spPr>
          <a:xfrm>
            <a:off x="442524" y="2729894"/>
            <a:ext cx="5185410" cy="213360"/>
          </a:xfrm>
          <a:prstGeom prst="rect">
            <a:avLst/>
          </a:prstGeom>
          <a:solidFill>
            <a:srgbClr val="FFFFFF"/>
          </a:solidFill>
        </p:spPr>
        <p:txBody>
          <a:bodyPr vert="horz" wrap="square" lIns="0" tIns="0" rIns="0" bIns="0" rtlCol="0">
            <a:spAutoFit/>
          </a:bodyPr>
          <a:lstStyle/>
          <a:p>
            <a:pPr marL="0" marR="0" lvl="0" indent="0" algn="l" defTabSz="914400" rtl="0" eaLnBrk="1" fontAlgn="auto" latinLnBrk="0" hangingPunct="1">
              <a:lnSpc>
                <a:spcPts val="1625"/>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-1,</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NULL,</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0,</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Símbolos…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Debemos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rellenarlos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colocar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una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señal</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grpSp>
        <p:nvGrpSpPr>
          <p:cNvPr id="8" name="object 8"/>
          <p:cNvGrpSpPr/>
          <p:nvPr/>
        </p:nvGrpSpPr>
        <p:grpSpPr>
          <a:xfrm>
            <a:off x="223825" y="3136425"/>
            <a:ext cx="6316980" cy="4201795"/>
            <a:chOff x="223825" y="3136425"/>
            <a:chExt cx="6316980" cy="4201795"/>
          </a:xfrm>
        </p:grpSpPr>
        <p:pic>
          <p:nvPicPr>
            <p:cNvPr id="9" name="object 9"/>
            <p:cNvPicPr/>
            <p:nvPr/>
          </p:nvPicPr>
          <p:blipFill>
            <a:blip r:embed="rId3" cstate="print"/>
            <a:stretch>
              <a:fillRect/>
            </a:stretch>
          </p:blipFill>
          <p:spPr>
            <a:xfrm>
              <a:off x="223825" y="3136425"/>
              <a:ext cx="6316499" cy="4201499"/>
            </a:xfrm>
            <a:prstGeom prst="rect">
              <a:avLst/>
            </a:prstGeom>
          </p:spPr>
        </p:pic>
        <p:pic>
          <p:nvPicPr>
            <p:cNvPr id="10" name="object 10"/>
            <p:cNvPicPr/>
            <p:nvPr/>
          </p:nvPicPr>
          <p:blipFill>
            <a:blip r:embed="rId4" cstate="print"/>
            <a:stretch>
              <a:fillRect/>
            </a:stretch>
          </p:blipFill>
          <p:spPr>
            <a:xfrm>
              <a:off x="3701675" y="4608075"/>
              <a:ext cx="2038349" cy="2038349"/>
            </a:xfrm>
            <a:prstGeom prst="rect">
              <a:avLst/>
            </a:prstGeom>
          </p:spPr>
        </p:pic>
      </p:grpSp>
      <p:sp>
        <p:nvSpPr>
          <p:cNvPr id="11" name="object 3">
            <a:extLst>
              <a:ext uri="{FF2B5EF4-FFF2-40B4-BE49-F238E27FC236}">
                <a16:creationId xmlns:a16="http://schemas.microsoft.com/office/drawing/2014/main" id="{E66FAEB8-FC4B-1581-565D-DAF872890B1D}"/>
              </a:ext>
            </a:extLst>
          </p:cNvPr>
          <p:cNvSpPr txBox="1"/>
          <p:nvPr/>
        </p:nvSpPr>
        <p:spPr>
          <a:xfrm>
            <a:off x="828675" y="690105"/>
            <a:ext cx="1907398" cy="30264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s-ES" sz="900" b="1" i="0" u="none" strike="noStrike" kern="1200" cap="none" spc="-5" normalizeH="0" baseline="0" noProof="0" dirty="0">
                <a:ln>
                  <a:noFill/>
                </a:ln>
                <a:solidFill>
                  <a:srgbClr val="22D3C6"/>
                </a:solidFill>
                <a:effectLst/>
                <a:uLnTx/>
                <a:uFillTx/>
                <a:latin typeface="Arial"/>
                <a:ea typeface="+mn-ea"/>
                <a:cs typeface="Arial"/>
              </a:rPr>
              <a:t>Data Science &amp; Machine Learning</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s-ES" sz="9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825" y="897001"/>
            <a:ext cx="3453765" cy="4521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800" b="1" i="0" u="none" strike="noStrike" kern="1200" cap="none" spc="-35" normalizeH="0" baseline="0" noProof="0" dirty="0">
                <a:ln>
                  <a:noFill/>
                </a:ln>
                <a:solidFill>
                  <a:srgbClr val="22D3C6"/>
                </a:solidFill>
                <a:effectLst/>
                <a:uLnTx/>
                <a:uFillTx/>
                <a:latin typeface="Arial"/>
                <a:ea typeface="+mn-ea"/>
                <a:cs typeface="Arial"/>
              </a:rPr>
              <a:t>VALORES</a:t>
            </a:r>
            <a:r>
              <a:rPr kumimoji="0" sz="2800" b="1" i="0" u="none" strike="noStrike" kern="1200" cap="none" spc="-155" normalizeH="0" baseline="0" noProof="0" dirty="0">
                <a:ln>
                  <a:noFill/>
                </a:ln>
                <a:solidFill>
                  <a:srgbClr val="22D3C6"/>
                </a:solidFill>
                <a:effectLst/>
                <a:uLnTx/>
                <a:uFillTx/>
                <a:latin typeface="Arial"/>
                <a:ea typeface="+mn-ea"/>
                <a:cs typeface="Arial"/>
              </a:rPr>
              <a:t> </a:t>
            </a:r>
            <a:r>
              <a:rPr kumimoji="0" sz="2800" b="1" i="0" u="none" strike="noStrike" kern="1200" cap="none" spc="-35" normalizeH="0" baseline="0" noProof="0" dirty="0">
                <a:ln>
                  <a:noFill/>
                </a:ln>
                <a:solidFill>
                  <a:srgbClr val="22D3C6"/>
                </a:solidFill>
                <a:effectLst/>
                <a:uLnTx/>
                <a:uFillTx/>
                <a:latin typeface="Arial"/>
                <a:ea typeface="+mn-ea"/>
                <a:cs typeface="Arial"/>
              </a:rPr>
              <a:t>ATÍPICOS</a:t>
            </a:r>
            <a:endParaRPr kumimoji="0" sz="2800" b="0" i="0" u="none" strike="noStrike" kern="1200" cap="none" spc="0" normalizeH="0" baseline="0" noProof="0">
              <a:ln>
                <a:noFill/>
              </a:ln>
              <a:solidFill>
                <a:prstClr val="black"/>
              </a:solidFill>
              <a:effectLst/>
              <a:uLnTx/>
              <a:uFillTx/>
              <a:latin typeface="Arial"/>
              <a:ea typeface="+mn-ea"/>
              <a:cs typeface="Arial"/>
            </a:endParaRPr>
          </a:p>
        </p:txBody>
      </p:sp>
      <p:sp>
        <p:nvSpPr>
          <p:cNvPr id="4" name="object 4"/>
          <p:cNvSpPr/>
          <p:nvPr/>
        </p:nvSpPr>
        <p:spPr>
          <a:xfrm>
            <a:off x="3530550" y="2459525"/>
            <a:ext cx="1744345" cy="365760"/>
          </a:xfrm>
          <a:custGeom>
            <a:avLst/>
            <a:gdLst/>
            <a:ahLst/>
            <a:cxnLst/>
            <a:rect l="l" t="t" r="r" b="b"/>
            <a:pathLst>
              <a:path w="1744345" h="365760">
                <a:moveTo>
                  <a:pt x="1743967" y="365759"/>
                </a:moveTo>
                <a:lnTo>
                  <a:pt x="0" y="365759"/>
                </a:lnTo>
                <a:lnTo>
                  <a:pt x="0" y="0"/>
                </a:lnTo>
                <a:lnTo>
                  <a:pt x="1743967" y="0"/>
                </a:lnTo>
                <a:lnTo>
                  <a:pt x="1743967" y="36575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517850" y="2434633"/>
            <a:ext cx="176720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Arial"/>
                <a:ea typeface="+mn-ea"/>
                <a:cs typeface="Arial"/>
              </a:rPr>
              <a:t>OUTLIERS!!</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pic>
        <p:nvPicPr>
          <p:cNvPr id="6" name="object 6"/>
          <p:cNvPicPr/>
          <p:nvPr/>
        </p:nvPicPr>
        <p:blipFill>
          <a:blip r:embed="rId2" cstate="print"/>
          <a:stretch>
            <a:fillRect/>
          </a:stretch>
        </p:blipFill>
        <p:spPr>
          <a:xfrm>
            <a:off x="2016900" y="3342100"/>
            <a:ext cx="6192853" cy="3438499"/>
          </a:xfrm>
          <a:prstGeom prst="rect">
            <a:avLst/>
          </a:prstGeom>
        </p:spPr>
      </p:pic>
      <p:sp>
        <p:nvSpPr>
          <p:cNvPr id="7" name="object 3">
            <a:extLst>
              <a:ext uri="{FF2B5EF4-FFF2-40B4-BE49-F238E27FC236}">
                <a16:creationId xmlns:a16="http://schemas.microsoft.com/office/drawing/2014/main" id="{8D0C1C83-8982-5E95-EDA2-70D92ED12919}"/>
              </a:ext>
            </a:extLst>
          </p:cNvPr>
          <p:cNvSpPr txBox="1"/>
          <p:nvPr/>
        </p:nvSpPr>
        <p:spPr>
          <a:xfrm>
            <a:off x="828675" y="690105"/>
            <a:ext cx="1907398" cy="30264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s-ES" sz="900" b="1" i="0" u="none" strike="noStrike" kern="1200" cap="none" spc="-5" normalizeH="0" baseline="0" noProof="0" dirty="0">
                <a:ln>
                  <a:noFill/>
                </a:ln>
                <a:solidFill>
                  <a:srgbClr val="22D3C6"/>
                </a:solidFill>
                <a:effectLst/>
                <a:uLnTx/>
                <a:uFillTx/>
                <a:latin typeface="Arial"/>
                <a:ea typeface="+mn-ea"/>
                <a:cs typeface="Arial"/>
              </a:rPr>
              <a:t>Data Science &amp; Machine Learning</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s-ES" sz="9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50" y="6350"/>
            <a:ext cx="10800080" cy="7731125"/>
          </a:xfrm>
          <a:custGeom>
            <a:avLst/>
            <a:gdLst/>
            <a:ahLst/>
            <a:cxnLst/>
            <a:rect l="l" t="t" r="r" b="b"/>
            <a:pathLst>
              <a:path w="10800080" h="7731125">
                <a:moveTo>
                  <a:pt x="10800002" y="7730857"/>
                </a:moveTo>
                <a:lnTo>
                  <a:pt x="0" y="7730857"/>
                </a:lnTo>
                <a:lnTo>
                  <a:pt x="0" y="0"/>
                </a:lnTo>
                <a:lnTo>
                  <a:pt x="10800002" y="0"/>
                </a:lnTo>
                <a:lnTo>
                  <a:pt x="10800002" y="7730857"/>
                </a:lnTo>
                <a:close/>
              </a:path>
            </a:pathLst>
          </a:custGeom>
          <a:ln w="12699">
            <a:solidFill>
              <a:srgbClr val="1C1C1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758825" y="897001"/>
            <a:ext cx="3738879" cy="452120"/>
          </a:xfrm>
          <a:prstGeom prst="rect">
            <a:avLst/>
          </a:prstGeom>
        </p:spPr>
        <p:txBody>
          <a:bodyPr vert="horz" wrap="square" lIns="0" tIns="12700" rIns="0" bIns="0" rtlCol="0">
            <a:spAutoFit/>
          </a:bodyPr>
          <a:lstStyle/>
          <a:p>
            <a:pPr marL="12700">
              <a:lnSpc>
                <a:spcPct val="100000"/>
              </a:lnSpc>
              <a:spcBef>
                <a:spcPts val="100"/>
              </a:spcBef>
            </a:pPr>
            <a:r>
              <a:rPr spc="-5" dirty="0"/>
              <a:t>ALGUNAS</a:t>
            </a:r>
            <a:r>
              <a:rPr spc="-90" dirty="0"/>
              <a:t> </a:t>
            </a:r>
            <a:r>
              <a:rPr dirty="0"/>
              <a:t>MÉTRICAS</a:t>
            </a:r>
          </a:p>
        </p:txBody>
      </p:sp>
      <p:pic>
        <p:nvPicPr>
          <p:cNvPr id="5" name="object 5"/>
          <p:cNvPicPr/>
          <p:nvPr/>
        </p:nvPicPr>
        <p:blipFill>
          <a:blip r:embed="rId2" cstate="print"/>
          <a:stretch>
            <a:fillRect/>
          </a:stretch>
        </p:blipFill>
        <p:spPr>
          <a:xfrm>
            <a:off x="1206924" y="2448424"/>
            <a:ext cx="8098475" cy="4049225"/>
          </a:xfrm>
          <a:prstGeom prst="rect">
            <a:avLst/>
          </a:prstGeom>
        </p:spPr>
      </p:pic>
      <p:sp>
        <p:nvSpPr>
          <p:cNvPr id="6" name="object 3">
            <a:extLst>
              <a:ext uri="{FF2B5EF4-FFF2-40B4-BE49-F238E27FC236}">
                <a16:creationId xmlns:a16="http://schemas.microsoft.com/office/drawing/2014/main" id="{A8C26B95-BB6E-D5B6-851E-FD13A9705B82}"/>
              </a:ext>
            </a:extLst>
          </p:cNvPr>
          <p:cNvSpPr txBox="1"/>
          <p:nvPr/>
        </p:nvSpPr>
        <p:spPr>
          <a:xfrm>
            <a:off x="828675" y="690105"/>
            <a:ext cx="1907398" cy="30264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s-ES" sz="900" b="1" i="0" u="none" strike="noStrike" kern="1200" cap="none" spc="-5" normalizeH="0" baseline="0" noProof="0" dirty="0">
                <a:ln>
                  <a:noFill/>
                </a:ln>
                <a:solidFill>
                  <a:srgbClr val="22D3C6"/>
                </a:solidFill>
                <a:effectLst/>
                <a:uLnTx/>
                <a:uFillTx/>
                <a:latin typeface="Arial"/>
                <a:ea typeface="+mn-ea"/>
                <a:cs typeface="Arial"/>
              </a:rPr>
              <a:t>Data Science &amp; Machine Learning</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s-ES" sz="9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0143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658</Words>
  <Application>Microsoft Office PowerPoint</Application>
  <PresentationFormat>Personalizado</PresentationFormat>
  <Paragraphs>86</Paragraphs>
  <Slides>15</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Verdana</vt:lpstr>
      <vt:lpstr>Montserrat</vt:lpstr>
      <vt:lpstr>Calibri</vt:lpstr>
      <vt:lpstr>Arial MT</vt:lpstr>
      <vt:lpstr>Courier New</vt:lpstr>
      <vt:lpstr>Office Theme</vt:lpstr>
      <vt:lpstr>Presentación de PowerPoint</vt:lpstr>
      <vt:lpstr>Presentación de PowerPoint</vt:lpstr>
      <vt:lpstr>Presentación de PowerPoint</vt:lpstr>
      <vt:lpstr>Presentación de PowerPoint</vt:lpstr>
      <vt:lpstr>Presentación de PowerPoint</vt:lpstr>
      <vt:lpstr>PREPROCESAMIENTO</vt:lpstr>
      <vt:lpstr>INCOMPLETOS</vt:lpstr>
      <vt:lpstr>Presentación de PowerPoint</vt:lpstr>
      <vt:lpstr>ALGUNAS MÉTRICAS</vt:lpstr>
      <vt:lpstr>ETL</vt:lpstr>
      <vt:lpstr>Contexto</vt:lpstr>
      <vt:lpstr>Objetivos</vt:lpstr>
      <vt:lpstr>Etapas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Sastre Roca Luis</cp:lastModifiedBy>
  <cp:revision>4</cp:revision>
  <dcterms:created xsi:type="dcterms:W3CDTF">2021-05-28T10:18:10Z</dcterms:created>
  <dcterms:modified xsi:type="dcterms:W3CDTF">2022-10-30T11:30:10Z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2021-05-28T00:00:00Z</vt:filetime>
  </property>
  <property fmtid="{D5CDD505-2E9C-101B-9397-08002B2CF9AE}" pid="3" name="Creator">
    <vt:lpwstr>Adobe Illustrator 25.2 (Macintosh)</vt:lpwstr>
  </property>
  <property fmtid="{D5CDD505-2E9C-101B-9397-08002B2CF9AE}" pid="4" name="LastSaved">
    <vt:filetime>2021-05-28T00:00:00Z</vt:filetime>
  </property>
  <property fmtid="{D5CDD505-2E9C-101B-9397-08002B2CF9AE}" pid="5" name="ContentTypeId">
    <vt:lpwstr>0x010100A48F8B34F038034C9212CF433E252545</vt:lpwstr>
  </property>
  <property fmtid="{D5CDD505-2E9C-101B-9397-08002B2CF9AE}" pid="6" name="MediaServiceImageTags">
    <vt:lpwstr/>
  </property>
</Properties>
</file>